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260" r:id="rId3"/>
    <p:sldId id="337" r:id="rId4"/>
    <p:sldId id="351" r:id="rId5"/>
    <p:sldId id="310" r:id="rId6"/>
    <p:sldId id="338" r:id="rId7"/>
    <p:sldId id="309" r:id="rId8"/>
    <p:sldId id="339" r:id="rId9"/>
    <p:sldId id="328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34" r:id="rId19"/>
    <p:sldId id="342" r:id="rId20"/>
    <p:sldId id="335" r:id="rId21"/>
    <p:sldId id="333" r:id="rId22"/>
    <p:sldId id="352" r:id="rId23"/>
    <p:sldId id="320" r:id="rId24"/>
    <p:sldId id="323" r:id="rId25"/>
    <p:sldId id="324" r:id="rId26"/>
    <p:sldId id="325" r:id="rId27"/>
    <p:sldId id="298" r:id="rId28"/>
    <p:sldId id="304" r:id="rId29"/>
    <p:sldId id="322" r:id="rId30"/>
    <p:sldId id="350" r:id="rId31"/>
    <p:sldId id="343" r:id="rId32"/>
    <p:sldId id="349" r:id="rId33"/>
    <p:sldId id="300" r:id="rId34"/>
    <p:sldId id="301" r:id="rId35"/>
    <p:sldId id="348" r:id="rId36"/>
    <p:sldId id="346" r:id="rId37"/>
    <p:sldId id="345" r:id="rId38"/>
    <p:sldId id="347" r:id="rId39"/>
    <p:sldId id="305" r:id="rId40"/>
    <p:sldId id="306" r:id="rId41"/>
    <p:sldId id="308" r:id="rId42"/>
    <p:sldId id="26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74955DD-687B-49C4-B540-044C4B691490}">
          <p14:sldIdLst>
            <p14:sldId id="302"/>
          </p14:sldIdLst>
        </p14:section>
        <p14:section name="Essential things the audience needs to know" id="{416C0E73-7F6F-48FF-9E9F-3CE5521EDB18}">
          <p14:sldIdLst>
            <p14:sldId id="260"/>
            <p14:sldId id="337"/>
          </p14:sldIdLst>
        </p14:section>
        <p14:section name="Objectives" id="{D862B03B-5EA4-461B-A4A1-03D931674D1A}">
          <p14:sldIdLst>
            <p14:sldId id="351"/>
            <p14:sldId id="310"/>
            <p14:sldId id="338"/>
            <p14:sldId id="309"/>
            <p14:sldId id="339"/>
          </p14:sldIdLst>
        </p14:section>
        <p14:section name="Detection" id="{2EBCF47A-F02A-4616-A9E9-6B1224BCAD00}">
          <p14:sldIdLst>
            <p14:sldId id="328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Positioning" id="{F6567735-1B19-4196-8096-22118CB86E0D}">
          <p14:sldIdLst>
            <p14:sldId id="334"/>
            <p14:sldId id="342"/>
            <p14:sldId id="335"/>
            <p14:sldId id="333"/>
            <p14:sldId id="352"/>
            <p14:sldId id="320"/>
            <p14:sldId id="323"/>
            <p14:sldId id="324"/>
            <p14:sldId id="325"/>
          </p14:sldIdLst>
        </p14:section>
        <p14:section name="Calculating Skill" id="{DE3DF63B-16F4-4865-A26E-BA6BF05BA037}">
          <p14:sldIdLst>
            <p14:sldId id="298"/>
            <p14:sldId id="304"/>
          </p14:sldIdLst>
        </p14:section>
        <p14:section name="Calculating Expected Value" id="{3FF2D351-6A24-42D0-8CDD-29BFC4B18A2E}">
          <p14:sldIdLst>
            <p14:sldId id="322"/>
            <p14:sldId id="350"/>
            <p14:sldId id="343"/>
            <p14:sldId id="349"/>
            <p14:sldId id="300"/>
          </p14:sldIdLst>
        </p14:section>
        <p14:section name="Calculating Strategy" id="{CF2F9D47-D26A-46BD-8EAB-8C9DB8AC0A51}">
          <p14:sldIdLst>
            <p14:sldId id="301"/>
            <p14:sldId id="348"/>
            <p14:sldId id="346"/>
            <p14:sldId id="345"/>
            <p14:sldId id="347"/>
          </p14:sldIdLst>
        </p14:section>
        <p14:section name="Evaluation" id="{703DD86A-CBF8-4141-BE1A-9E55CABC100E}">
          <p14:sldIdLst>
            <p14:sldId id="305"/>
          </p14:sldIdLst>
        </p14:section>
        <p14:section name="Demo" id="{F9CD0AD3-976C-4DB2-B8F7-EC22237978EC}">
          <p14:sldIdLst>
            <p14:sldId id="306"/>
          </p14:sldIdLst>
        </p14:section>
        <p14:section name="Conclusions" id="{13DD050D-5F2E-46AD-97F4-F68647967135}">
          <p14:sldIdLst>
            <p14:sldId id="308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0FF"/>
    <a:srgbClr val="282C34"/>
    <a:srgbClr val="F9DFBC"/>
    <a:srgbClr val="E3292E"/>
    <a:srgbClr val="309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>
        <p:scale>
          <a:sx n="25" d="100"/>
          <a:sy n="25" d="100"/>
        </p:scale>
        <p:origin x="2356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43DF-C3F8-D378-5CC8-13CFCF664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8526A-5C52-9588-70C0-7CA365BB4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6B19C-52B1-21DA-9A4A-3A2B4109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4BC9D-A990-EFFF-B776-C18E48FB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9389-B653-CE4C-92A2-35A8F7D9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03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D3DD-2C91-DF1A-B7A4-6A622B0A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755E4-24BD-1187-AB1C-109667D1D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420-09E3-42C2-659D-4FD0DB535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2118-1E01-DB5D-14F1-2258064D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13E7D-A7DD-B9FA-B66C-D880A339B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04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319B9-245D-C915-8F91-A18B05E43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710BC-0106-B7BC-BDC9-3FC532557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E9FCF-9E27-0A3D-F4F1-B6610674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98110-2817-3DE5-5344-2815E04F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1D693-A0C4-3E76-89FF-1B89C596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15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F823-CD53-33CD-40F6-51B9E2C1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83105-6017-7EEC-806C-2E9319453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8E00-A9DC-D7A8-9F7C-5174940C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96F8C-921B-70FC-4F73-657A334A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E798-47A6-E845-0B24-C529A08E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16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1655-3A2B-C73B-CBD4-CD0887E6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C07E6-EBB0-9E6C-0DDF-AC7E3961E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F70FC-0903-15D0-0A48-8D42142B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CE95E-DEDB-03C1-87C1-3A6DFBD7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AEC5E-2758-F39C-13F3-4681FF71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5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2EC8-2FFF-F300-3F6D-7F581C75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A5291-7C12-4AE4-050C-33B00E52C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40910-16BA-41D9-3270-983FC9A05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F0B0E-69E3-9BB3-9ED1-A37F4790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43C67-2D4B-4C1E-D1E6-3B744AB9C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DB683-9BE5-C69A-75EB-849E4D03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81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6937-A9FD-AA04-4BE3-2CC908D6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E6093-1A8D-7F7F-EBFE-68187E90C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17DDE-1679-6B68-697B-DA6A2464E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89769-6B9B-890D-5F3D-791727605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AEE60-2927-4522-0745-41F230EAD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312D9-A3F9-9B15-4C28-37AE4217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4AC41A-4602-5566-556C-F302E4EA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C50FC-E0C6-675A-480A-924E9856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59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EDA1-87C6-1488-9F11-95260F92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8DF0E-6A75-7118-9613-962DFCD4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E0F52-0B2F-4003-E058-265CDAE6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0947B-49CD-7A59-F808-9005EBEB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9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3659C-3397-2EA6-3180-CD630EE8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5E97E-AF6E-9673-D6D4-EE4E035A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B577B-80FF-BD37-D532-40596A8A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25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92A2-0A98-2CD8-44A8-219D6BA6B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396FD-1C64-ACBB-8944-A98D8FCB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AAFD7-0E9A-0627-3D83-864E6FDBB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73F1B-5FDB-20C6-CF69-7AA51B34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F1A33-7D23-9A6C-2394-8DE17214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B4DEA-C23F-D498-1E67-1BF58DB7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377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BACF-BEB5-1F76-A607-2FD3C16F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1F743-B2E1-7484-26FF-98CBA0C77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3DFD6-3863-B2D3-A27E-C675954A7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A5C70-1866-1519-165D-958381CF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4C1CC-3BB6-41A4-F054-109E6013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5898A-0F2A-F0B0-2B1F-02C36DA6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36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8A00C-0CAA-369E-6036-21604BDE1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36CB-7BE5-79AB-0AA9-8996B43CA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F194-5E75-6076-04E3-F2166F2A5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DCFA90-F3F3-4E16-BC36-CA280B8C85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BC3C8-EFE7-7373-EFA4-B4A301589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A9241-C792-6DB5-A214-BD04B5DB3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32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00.png"/><Relationship Id="rId9" Type="http://schemas.openxmlformats.org/officeDocument/2006/relationships/image" Target="../media/image39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284B6BA-34A8-66DD-962D-DA18DA48148C}"/>
              </a:ext>
            </a:extLst>
          </p:cNvPr>
          <p:cNvGrpSpPr/>
          <p:nvPr/>
        </p:nvGrpSpPr>
        <p:grpSpPr>
          <a:xfrm>
            <a:off x="-2" y="0"/>
            <a:ext cx="12192003" cy="6858000"/>
            <a:chOff x="-2" y="-134735"/>
            <a:chExt cx="12192003" cy="6992735"/>
          </a:xfrm>
        </p:grpSpPr>
        <p:pic>
          <p:nvPicPr>
            <p:cNvPr id="6" name="Picture 5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FAF29527-887B-CE35-C6F0-009D341F2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5" y="5653088"/>
              <a:ext cx="6078895" cy="1204912"/>
            </a:xfrm>
            <a:prstGeom prst="rect">
              <a:avLst/>
            </a:prstGeom>
          </p:spPr>
        </p:pic>
        <p:pic>
          <p:nvPicPr>
            <p:cNvPr id="7" name="Picture 6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C9E828F-0063-DF73-A32B-C7BCE149F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653088"/>
              <a:ext cx="6078895" cy="1204912"/>
            </a:xfrm>
            <a:prstGeom prst="rect">
              <a:avLst/>
            </a:prstGeom>
          </p:spPr>
        </p:pic>
        <p:pic>
          <p:nvPicPr>
            <p:cNvPr id="8" name="Picture 7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FB295EF8-74C0-33FC-6DB4-265D7AC5E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5"/>
            <a:stretch/>
          </p:blipFill>
          <p:spPr>
            <a:xfrm>
              <a:off x="-2" y="4530725"/>
              <a:ext cx="4051302" cy="1204912"/>
            </a:xfrm>
            <a:prstGeom prst="rect">
              <a:avLst/>
            </a:prstGeom>
          </p:spPr>
        </p:pic>
        <p:pic>
          <p:nvPicPr>
            <p:cNvPr id="9" name="Picture 8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2DB4C71F-0DD3-6D74-D564-55634D8AD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300" y="4530725"/>
              <a:ext cx="6078895" cy="1204912"/>
            </a:xfrm>
            <a:prstGeom prst="rect">
              <a:avLst/>
            </a:prstGeom>
          </p:spPr>
        </p:pic>
        <p:pic>
          <p:nvPicPr>
            <p:cNvPr id="10" name="Picture 9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88E88D20-AB5B-3C34-B6D4-8F610AE86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83"/>
            <a:stretch/>
          </p:blipFill>
          <p:spPr>
            <a:xfrm>
              <a:off x="10130195" y="4429919"/>
              <a:ext cx="2061805" cy="1204912"/>
            </a:xfrm>
            <a:prstGeom prst="rect">
              <a:avLst/>
            </a:prstGeom>
          </p:spPr>
        </p:pic>
        <p:pic>
          <p:nvPicPr>
            <p:cNvPr id="11" name="Picture 10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0DADD82D-0A8D-6E3B-84B2-F655FADA9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83"/>
            <a:stretch/>
          </p:blipFill>
          <p:spPr>
            <a:xfrm>
              <a:off x="-1" y="3473849"/>
              <a:ext cx="2061806" cy="1204912"/>
            </a:xfrm>
            <a:prstGeom prst="rect">
              <a:avLst/>
            </a:prstGeom>
          </p:spPr>
        </p:pic>
        <p:pic>
          <p:nvPicPr>
            <p:cNvPr id="12" name="Picture 11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1382EAA-C1D9-2D66-7427-96172D4F8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805" y="3473849"/>
              <a:ext cx="6078895" cy="1204912"/>
            </a:xfrm>
            <a:prstGeom prst="rect">
              <a:avLst/>
            </a:prstGeom>
          </p:spPr>
        </p:pic>
        <p:pic>
          <p:nvPicPr>
            <p:cNvPr id="13" name="Picture 12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1BCA6F71-9214-E67A-1E4B-6F96D0C04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55"/>
            <a:stretch/>
          </p:blipFill>
          <p:spPr>
            <a:xfrm>
              <a:off x="8140701" y="3373043"/>
              <a:ext cx="4051300" cy="1204912"/>
            </a:xfrm>
            <a:prstGeom prst="rect">
              <a:avLst/>
            </a:prstGeom>
          </p:spPr>
        </p:pic>
        <p:pic>
          <p:nvPicPr>
            <p:cNvPr id="14" name="Picture 13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C48C26F7-0AF0-AF9B-82B4-F3F74CDE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0" y="2224088"/>
              <a:ext cx="6078895" cy="1204912"/>
            </a:xfrm>
            <a:prstGeom prst="rect">
              <a:avLst/>
            </a:prstGeom>
          </p:spPr>
        </p:pic>
        <p:pic>
          <p:nvPicPr>
            <p:cNvPr id="15" name="Picture 14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A7034960-AF53-98D9-82DE-45C2F403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105" y="2224088"/>
              <a:ext cx="6078895" cy="1204912"/>
            </a:xfrm>
            <a:prstGeom prst="rect">
              <a:avLst/>
            </a:prstGeom>
          </p:spPr>
        </p:pic>
        <p:pic>
          <p:nvPicPr>
            <p:cNvPr id="16" name="Picture 15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328E1E8B-6678-DC2B-BA9E-B93937716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5"/>
            <a:stretch/>
          </p:blipFill>
          <p:spPr>
            <a:xfrm>
              <a:off x="-1" y="1022947"/>
              <a:ext cx="4051301" cy="1204912"/>
            </a:xfrm>
            <a:prstGeom prst="rect">
              <a:avLst/>
            </a:prstGeom>
          </p:spPr>
        </p:pic>
        <p:pic>
          <p:nvPicPr>
            <p:cNvPr id="17" name="Picture 16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1783225B-9FD6-076D-D5C3-CF836FCA1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300" y="1022947"/>
              <a:ext cx="6078895" cy="1204912"/>
            </a:xfrm>
            <a:prstGeom prst="rect">
              <a:avLst/>
            </a:prstGeom>
          </p:spPr>
        </p:pic>
        <p:pic>
          <p:nvPicPr>
            <p:cNvPr id="18" name="Picture 17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4AC47C07-39F8-D190-2B9E-2A62CB4F7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83"/>
            <a:stretch/>
          </p:blipFill>
          <p:spPr>
            <a:xfrm>
              <a:off x="10130195" y="922141"/>
              <a:ext cx="2061805" cy="1204912"/>
            </a:xfrm>
            <a:prstGeom prst="rect">
              <a:avLst/>
            </a:prstGeom>
          </p:spPr>
        </p:pic>
        <p:pic>
          <p:nvPicPr>
            <p:cNvPr id="19" name="Picture 18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0722C66-1544-AA2A-81B1-7F32E068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83"/>
            <a:stretch/>
          </p:blipFill>
          <p:spPr>
            <a:xfrm>
              <a:off x="-1" y="-33929"/>
              <a:ext cx="2061806" cy="1204912"/>
            </a:xfrm>
            <a:prstGeom prst="rect">
              <a:avLst/>
            </a:prstGeom>
          </p:spPr>
        </p:pic>
        <p:pic>
          <p:nvPicPr>
            <p:cNvPr id="20" name="Picture 19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C232C1B4-58A3-3B0C-B68D-05642E24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805" y="-33929"/>
              <a:ext cx="6078895" cy="1204912"/>
            </a:xfrm>
            <a:prstGeom prst="rect">
              <a:avLst/>
            </a:prstGeom>
          </p:spPr>
        </p:pic>
        <p:pic>
          <p:nvPicPr>
            <p:cNvPr id="21" name="Picture 20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BD833DDE-060B-A9D1-19F9-D706FF7BD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55"/>
            <a:stretch/>
          </p:blipFill>
          <p:spPr>
            <a:xfrm>
              <a:off x="8140701" y="-134735"/>
              <a:ext cx="4051300" cy="120491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ACAE08-9683-AC0B-F413-203353E98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595" y="622300"/>
            <a:ext cx="8136810" cy="2887663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r>
              <a:rPr lang="en-GB" sz="4800" b="1" i="0" dirty="0">
                <a:solidFill>
                  <a:srgbClr val="38383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Automated Darts Scoring and Intelligent Shot Recommendation System</a:t>
            </a:r>
            <a:endParaRPr lang="en-GB" sz="4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7B32B-E3F3-425A-3408-78BC082E9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0" y="3440190"/>
            <a:ext cx="8229600" cy="703185"/>
          </a:xfrm>
          <a:solidFill>
            <a:schemeClr val="bg1"/>
          </a:solidFill>
        </p:spPr>
        <p:txBody>
          <a:bodyPr anchor="t"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Alfred Carpenter</a:t>
            </a:r>
          </a:p>
        </p:txBody>
      </p:sp>
    </p:spTree>
    <p:extLst>
      <p:ext uri="{BB962C8B-B14F-4D97-AF65-F5344CB8AC3E}">
        <p14:creationId xmlns:p14="http://schemas.microsoft.com/office/powerpoint/2010/main" val="260024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FAAFC-14F6-0C17-97B2-F22E00A53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art board in a room&#10;&#10;Description automatically generated">
            <a:extLst>
              <a:ext uri="{FF2B5EF4-FFF2-40B4-BE49-F238E27FC236}">
                <a16:creationId xmlns:a16="http://schemas.microsoft.com/office/drawing/2014/main" id="{89FAFBB4-E73B-EBDC-6609-D4B34DC64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49" cy="4138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8BAB3D-2E34-E86B-A4B6-22687147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D8508-2B31-EF54-B813-C7B7D79D0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image of blank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image containing dart.</a:t>
            </a:r>
          </a:p>
        </p:txBody>
      </p:sp>
    </p:spTree>
    <p:extLst>
      <p:ext uri="{BB962C8B-B14F-4D97-AF65-F5344CB8AC3E}">
        <p14:creationId xmlns:p14="http://schemas.microsoft.com/office/powerpoint/2010/main" val="121385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11A38-9A00-CEB4-59F8-948254426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ign in the dark&#10;&#10;Description automatically generated">
            <a:extLst>
              <a:ext uri="{FF2B5EF4-FFF2-40B4-BE49-F238E27FC236}">
                <a16:creationId xmlns:a16="http://schemas.microsoft.com/office/drawing/2014/main" id="{07665C0F-080F-6EC1-95AC-18C886EF2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7E495-1EE0-7020-64B0-D7864517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9FEF9-D598-C77A-6844-2F904715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image of blank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image containing dart.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absolute difference.</a:t>
            </a:r>
          </a:p>
        </p:txBody>
      </p:sp>
    </p:spTree>
    <p:extLst>
      <p:ext uri="{BB962C8B-B14F-4D97-AF65-F5344CB8AC3E}">
        <p14:creationId xmlns:p14="http://schemas.microsoft.com/office/powerpoint/2010/main" val="121890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88490-C363-99EA-0E7B-E08366311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t in the dark&#10;&#10;Description automatically generated">
            <a:extLst>
              <a:ext uri="{FF2B5EF4-FFF2-40B4-BE49-F238E27FC236}">
                <a16:creationId xmlns:a16="http://schemas.microsoft.com/office/drawing/2014/main" id="{8FC907CE-CCB3-F24F-23A9-F8606C6B0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665AE-F929-A6D8-D428-0B9C4D22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B7E4E-FD25-5586-CECE-17C5470B8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image of blank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image containing dart.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absolute difference.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Convert to grayscale.</a:t>
            </a:r>
          </a:p>
        </p:txBody>
      </p:sp>
    </p:spTree>
    <p:extLst>
      <p:ext uri="{BB962C8B-B14F-4D97-AF65-F5344CB8AC3E}">
        <p14:creationId xmlns:p14="http://schemas.microsoft.com/office/powerpoint/2010/main" val="1612013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C4CD5-4844-5076-C618-A36D6FA24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t in the dark&#10;&#10;Description automatically generated">
            <a:extLst>
              <a:ext uri="{FF2B5EF4-FFF2-40B4-BE49-F238E27FC236}">
                <a16:creationId xmlns:a16="http://schemas.microsoft.com/office/drawing/2014/main" id="{F0DFD982-809B-1309-D918-ADE58A9D6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49" cy="4138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73081-CAFA-329E-CBD0-C3569DE0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F9699-7AE9-ED04-9CDA-98F89E8C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image of blank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image containing dart.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absolute difference.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Convert to grayscale.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Blur the image</a:t>
            </a:r>
          </a:p>
        </p:txBody>
      </p:sp>
    </p:spTree>
    <p:extLst>
      <p:ext uri="{BB962C8B-B14F-4D97-AF65-F5344CB8AC3E}">
        <p14:creationId xmlns:p14="http://schemas.microsoft.com/office/powerpoint/2010/main" val="248137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5F2E8-264D-E96F-1DE6-B5B02D2B8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object in the sky&#10;&#10;Description automatically generated">
            <a:extLst>
              <a:ext uri="{FF2B5EF4-FFF2-40B4-BE49-F238E27FC236}">
                <a16:creationId xmlns:a16="http://schemas.microsoft.com/office/drawing/2014/main" id="{147941DE-B31F-AF33-BB08-A6CC94F6F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49" cy="4138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DDAA22-E375-9386-C456-09B64B61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8FA62-D785-F9D9-DF29-AD08EAE1D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GB" dirty="0"/>
              <a:t>Perform thresholding.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9425CF1-43AF-15AB-78CA-5BD3A4E9A876}"/>
              </a:ext>
            </a:extLst>
          </p:cNvPr>
          <p:cNvSpPr/>
          <p:nvPr/>
        </p:nvSpPr>
        <p:spPr>
          <a:xfrm rot="5056918">
            <a:off x="4142752" y="3722020"/>
            <a:ext cx="97501" cy="967851"/>
          </a:xfrm>
          <a:custGeom>
            <a:avLst/>
            <a:gdLst>
              <a:gd name="connsiteX0" fmla="*/ 165100 w 1228725"/>
              <a:gd name="connsiteY0" fmla="*/ 917575 h 1054182"/>
              <a:gd name="connsiteX1" fmla="*/ 0 w 1228725"/>
              <a:gd name="connsiteY1" fmla="*/ 552450 h 1054182"/>
              <a:gd name="connsiteX2" fmla="*/ 184150 w 1228725"/>
              <a:gd name="connsiteY2" fmla="*/ 292100 h 1054182"/>
              <a:gd name="connsiteX3" fmla="*/ 288925 w 1228725"/>
              <a:gd name="connsiteY3" fmla="*/ 180975 h 1054182"/>
              <a:gd name="connsiteX4" fmla="*/ 393700 w 1228725"/>
              <a:gd name="connsiteY4" fmla="*/ 76200 h 1054182"/>
              <a:gd name="connsiteX5" fmla="*/ 406400 w 1228725"/>
              <a:gd name="connsiteY5" fmla="*/ 69850 h 1054182"/>
              <a:gd name="connsiteX6" fmla="*/ 441325 w 1228725"/>
              <a:gd name="connsiteY6" fmla="*/ 50800 h 1054182"/>
              <a:gd name="connsiteX7" fmla="*/ 533400 w 1228725"/>
              <a:gd name="connsiteY7" fmla="*/ 63500 h 1054182"/>
              <a:gd name="connsiteX8" fmla="*/ 593725 w 1228725"/>
              <a:gd name="connsiteY8" fmla="*/ 92075 h 1054182"/>
              <a:gd name="connsiteX9" fmla="*/ 635000 w 1228725"/>
              <a:gd name="connsiteY9" fmla="*/ 111125 h 1054182"/>
              <a:gd name="connsiteX10" fmla="*/ 831850 w 1228725"/>
              <a:gd name="connsiteY10" fmla="*/ 60325 h 1054182"/>
              <a:gd name="connsiteX11" fmla="*/ 895350 w 1228725"/>
              <a:gd name="connsiteY11" fmla="*/ 28575 h 1054182"/>
              <a:gd name="connsiteX12" fmla="*/ 917575 w 1228725"/>
              <a:gd name="connsiteY12" fmla="*/ 12700 h 1054182"/>
              <a:gd name="connsiteX13" fmla="*/ 981075 w 1228725"/>
              <a:gd name="connsiteY13" fmla="*/ 0 h 1054182"/>
              <a:gd name="connsiteX14" fmla="*/ 1054100 w 1228725"/>
              <a:gd name="connsiteY14" fmla="*/ 3175 h 1054182"/>
              <a:gd name="connsiteX15" fmla="*/ 1177925 w 1228725"/>
              <a:gd name="connsiteY15" fmla="*/ 38100 h 1054182"/>
              <a:gd name="connsiteX16" fmla="*/ 1203325 w 1228725"/>
              <a:gd name="connsiteY16" fmla="*/ 63500 h 1054182"/>
              <a:gd name="connsiteX17" fmla="*/ 1212850 w 1228725"/>
              <a:gd name="connsiteY17" fmla="*/ 85725 h 1054182"/>
              <a:gd name="connsiteX18" fmla="*/ 1219200 w 1228725"/>
              <a:gd name="connsiteY18" fmla="*/ 114300 h 1054182"/>
              <a:gd name="connsiteX19" fmla="*/ 1228725 w 1228725"/>
              <a:gd name="connsiteY19" fmla="*/ 146050 h 1054182"/>
              <a:gd name="connsiteX20" fmla="*/ 1219200 w 1228725"/>
              <a:gd name="connsiteY20" fmla="*/ 238125 h 1054182"/>
              <a:gd name="connsiteX21" fmla="*/ 1035050 w 1228725"/>
              <a:gd name="connsiteY21" fmla="*/ 587375 h 1054182"/>
              <a:gd name="connsiteX22" fmla="*/ 942975 w 1228725"/>
              <a:gd name="connsiteY22" fmla="*/ 692150 h 1054182"/>
              <a:gd name="connsiteX23" fmla="*/ 927100 w 1228725"/>
              <a:gd name="connsiteY23" fmla="*/ 714375 h 1054182"/>
              <a:gd name="connsiteX24" fmla="*/ 923925 w 1228725"/>
              <a:gd name="connsiteY24" fmla="*/ 723900 h 1054182"/>
              <a:gd name="connsiteX25" fmla="*/ 952500 w 1228725"/>
              <a:gd name="connsiteY25" fmla="*/ 752475 h 1054182"/>
              <a:gd name="connsiteX26" fmla="*/ 993775 w 1228725"/>
              <a:gd name="connsiteY26" fmla="*/ 803275 h 1054182"/>
              <a:gd name="connsiteX27" fmla="*/ 1003300 w 1228725"/>
              <a:gd name="connsiteY27" fmla="*/ 835025 h 1054182"/>
              <a:gd name="connsiteX28" fmla="*/ 895350 w 1228725"/>
              <a:gd name="connsiteY28" fmla="*/ 968375 h 1054182"/>
              <a:gd name="connsiteX29" fmla="*/ 809625 w 1228725"/>
              <a:gd name="connsiteY29" fmla="*/ 1012825 h 1054182"/>
              <a:gd name="connsiteX30" fmla="*/ 514350 w 1228725"/>
              <a:gd name="connsiteY30" fmla="*/ 1054100 h 1054182"/>
              <a:gd name="connsiteX31" fmla="*/ 381000 w 1228725"/>
              <a:gd name="connsiteY31" fmla="*/ 1031875 h 1054182"/>
              <a:gd name="connsiteX32" fmla="*/ 361950 w 1228725"/>
              <a:gd name="connsiteY32" fmla="*/ 1016000 h 1054182"/>
              <a:gd name="connsiteX33" fmla="*/ 358775 w 1228725"/>
              <a:gd name="connsiteY33" fmla="*/ 1006475 h 1054182"/>
              <a:gd name="connsiteX34" fmla="*/ 165100 w 1228725"/>
              <a:gd name="connsiteY34" fmla="*/ 917575 h 10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28725" h="1054182">
                <a:moveTo>
                  <a:pt x="165100" y="917575"/>
                </a:moveTo>
                <a:lnTo>
                  <a:pt x="0" y="552450"/>
                </a:lnTo>
                <a:lnTo>
                  <a:pt x="184150" y="292100"/>
                </a:lnTo>
                <a:cubicBezTo>
                  <a:pt x="219075" y="255058"/>
                  <a:pt x="254868" y="218816"/>
                  <a:pt x="288925" y="180975"/>
                </a:cubicBezTo>
                <a:cubicBezTo>
                  <a:pt x="314784" y="152242"/>
                  <a:pt x="372080" y="87010"/>
                  <a:pt x="393700" y="76200"/>
                </a:cubicBezTo>
                <a:cubicBezTo>
                  <a:pt x="397933" y="74083"/>
                  <a:pt x="402462" y="72475"/>
                  <a:pt x="406400" y="69850"/>
                </a:cubicBezTo>
                <a:cubicBezTo>
                  <a:pt x="435942" y="50155"/>
                  <a:pt x="407509" y="62072"/>
                  <a:pt x="441325" y="50800"/>
                </a:cubicBezTo>
                <a:cubicBezTo>
                  <a:pt x="472017" y="55033"/>
                  <a:pt x="503105" y="57008"/>
                  <a:pt x="533400" y="63500"/>
                </a:cubicBezTo>
                <a:cubicBezTo>
                  <a:pt x="574845" y="72381"/>
                  <a:pt x="566009" y="76238"/>
                  <a:pt x="593725" y="92075"/>
                </a:cubicBezTo>
                <a:cubicBezTo>
                  <a:pt x="611515" y="102241"/>
                  <a:pt x="617987" y="104320"/>
                  <a:pt x="635000" y="111125"/>
                </a:cubicBezTo>
                <a:cubicBezTo>
                  <a:pt x="752114" y="88968"/>
                  <a:pt x="734729" y="98662"/>
                  <a:pt x="831850" y="60325"/>
                </a:cubicBezTo>
                <a:cubicBezTo>
                  <a:pt x="849585" y="53324"/>
                  <a:pt x="877586" y="39995"/>
                  <a:pt x="895350" y="28575"/>
                </a:cubicBezTo>
                <a:cubicBezTo>
                  <a:pt x="903008" y="23652"/>
                  <a:pt x="909184" y="16233"/>
                  <a:pt x="917575" y="12700"/>
                </a:cubicBezTo>
                <a:cubicBezTo>
                  <a:pt x="937157" y="4455"/>
                  <a:pt x="960151" y="2616"/>
                  <a:pt x="981075" y="0"/>
                </a:cubicBezTo>
                <a:cubicBezTo>
                  <a:pt x="1005417" y="1058"/>
                  <a:pt x="1029980" y="-271"/>
                  <a:pt x="1054100" y="3175"/>
                </a:cubicBezTo>
                <a:cubicBezTo>
                  <a:pt x="1115772" y="11985"/>
                  <a:pt x="1128688" y="19163"/>
                  <a:pt x="1177925" y="38100"/>
                </a:cubicBezTo>
                <a:cubicBezTo>
                  <a:pt x="1186392" y="46567"/>
                  <a:pt x="1198608" y="52494"/>
                  <a:pt x="1203325" y="63500"/>
                </a:cubicBezTo>
                <a:cubicBezTo>
                  <a:pt x="1206500" y="70908"/>
                  <a:pt x="1210446" y="78032"/>
                  <a:pt x="1212850" y="85725"/>
                </a:cubicBezTo>
                <a:cubicBezTo>
                  <a:pt x="1215760" y="95038"/>
                  <a:pt x="1216717" y="104864"/>
                  <a:pt x="1219200" y="114300"/>
                </a:cubicBezTo>
                <a:cubicBezTo>
                  <a:pt x="1222012" y="124986"/>
                  <a:pt x="1225550" y="135467"/>
                  <a:pt x="1228725" y="146050"/>
                </a:cubicBezTo>
                <a:cubicBezTo>
                  <a:pt x="1225550" y="176742"/>
                  <a:pt x="1229239" y="208948"/>
                  <a:pt x="1219200" y="238125"/>
                </a:cubicBezTo>
                <a:cubicBezTo>
                  <a:pt x="1180537" y="350490"/>
                  <a:pt x="1107064" y="489288"/>
                  <a:pt x="1035050" y="587375"/>
                </a:cubicBezTo>
                <a:cubicBezTo>
                  <a:pt x="1007534" y="624853"/>
                  <a:pt x="969999" y="654316"/>
                  <a:pt x="942975" y="692150"/>
                </a:cubicBezTo>
                <a:lnTo>
                  <a:pt x="927100" y="714375"/>
                </a:lnTo>
                <a:cubicBezTo>
                  <a:pt x="926042" y="717550"/>
                  <a:pt x="922069" y="721115"/>
                  <a:pt x="923925" y="723900"/>
                </a:cubicBezTo>
                <a:cubicBezTo>
                  <a:pt x="931397" y="735108"/>
                  <a:pt x="943601" y="742363"/>
                  <a:pt x="952500" y="752475"/>
                </a:cubicBezTo>
                <a:cubicBezTo>
                  <a:pt x="966914" y="768854"/>
                  <a:pt x="980017" y="786342"/>
                  <a:pt x="993775" y="803275"/>
                </a:cubicBezTo>
                <a:cubicBezTo>
                  <a:pt x="996950" y="813858"/>
                  <a:pt x="1003780" y="823986"/>
                  <a:pt x="1003300" y="835025"/>
                </a:cubicBezTo>
                <a:cubicBezTo>
                  <a:pt x="1000747" y="893748"/>
                  <a:pt x="929983" y="942248"/>
                  <a:pt x="895350" y="968375"/>
                </a:cubicBezTo>
                <a:cubicBezTo>
                  <a:pt x="869654" y="987760"/>
                  <a:pt x="840533" y="1003840"/>
                  <a:pt x="809625" y="1012825"/>
                </a:cubicBezTo>
                <a:cubicBezTo>
                  <a:pt x="687024" y="1048465"/>
                  <a:pt x="628869" y="1047364"/>
                  <a:pt x="514350" y="1054100"/>
                </a:cubicBezTo>
                <a:cubicBezTo>
                  <a:pt x="437355" y="1051445"/>
                  <a:pt x="435245" y="1063280"/>
                  <a:pt x="381000" y="1031875"/>
                </a:cubicBezTo>
                <a:cubicBezTo>
                  <a:pt x="373847" y="1027734"/>
                  <a:pt x="368300" y="1021292"/>
                  <a:pt x="361950" y="1016000"/>
                </a:cubicBezTo>
                <a:lnTo>
                  <a:pt x="358775" y="1006475"/>
                </a:lnTo>
                <a:lnTo>
                  <a:pt x="165100" y="917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01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DC09-282E-427B-E196-5EAF5ADDA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F683D24D-60CF-11B0-8D87-900079A93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95814-FEAF-9F8C-9A48-846DA87B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19C20-4E42-CE86-BF8B-FE71BAA00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GB" dirty="0"/>
              <a:t>Perform thresholding.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dirty="0"/>
              <a:t>Perform morphological operations.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D3B7D88-EDEA-C664-8734-B133206F4DD1}"/>
              </a:ext>
            </a:extLst>
          </p:cNvPr>
          <p:cNvSpPr/>
          <p:nvPr/>
        </p:nvSpPr>
        <p:spPr>
          <a:xfrm rot="5056918">
            <a:off x="4142752" y="3722020"/>
            <a:ext cx="97501" cy="967851"/>
          </a:xfrm>
          <a:custGeom>
            <a:avLst/>
            <a:gdLst>
              <a:gd name="connsiteX0" fmla="*/ 165100 w 1228725"/>
              <a:gd name="connsiteY0" fmla="*/ 917575 h 1054182"/>
              <a:gd name="connsiteX1" fmla="*/ 0 w 1228725"/>
              <a:gd name="connsiteY1" fmla="*/ 552450 h 1054182"/>
              <a:gd name="connsiteX2" fmla="*/ 184150 w 1228725"/>
              <a:gd name="connsiteY2" fmla="*/ 292100 h 1054182"/>
              <a:gd name="connsiteX3" fmla="*/ 288925 w 1228725"/>
              <a:gd name="connsiteY3" fmla="*/ 180975 h 1054182"/>
              <a:gd name="connsiteX4" fmla="*/ 393700 w 1228725"/>
              <a:gd name="connsiteY4" fmla="*/ 76200 h 1054182"/>
              <a:gd name="connsiteX5" fmla="*/ 406400 w 1228725"/>
              <a:gd name="connsiteY5" fmla="*/ 69850 h 1054182"/>
              <a:gd name="connsiteX6" fmla="*/ 441325 w 1228725"/>
              <a:gd name="connsiteY6" fmla="*/ 50800 h 1054182"/>
              <a:gd name="connsiteX7" fmla="*/ 533400 w 1228725"/>
              <a:gd name="connsiteY7" fmla="*/ 63500 h 1054182"/>
              <a:gd name="connsiteX8" fmla="*/ 593725 w 1228725"/>
              <a:gd name="connsiteY8" fmla="*/ 92075 h 1054182"/>
              <a:gd name="connsiteX9" fmla="*/ 635000 w 1228725"/>
              <a:gd name="connsiteY9" fmla="*/ 111125 h 1054182"/>
              <a:gd name="connsiteX10" fmla="*/ 831850 w 1228725"/>
              <a:gd name="connsiteY10" fmla="*/ 60325 h 1054182"/>
              <a:gd name="connsiteX11" fmla="*/ 895350 w 1228725"/>
              <a:gd name="connsiteY11" fmla="*/ 28575 h 1054182"/>
              <a:gd name="connsiteX12" fmla="*/ 917575 w 1228725"/>
              <a:gd name="connsiteY12" fmla="*/ 12700 h 1054182"/>
              <a:gd name="connsiteX13" fmla="*/ 981075 w 1228725"/>
              <a:gd name="connsiteY13" fmla="*/ 0 h 1054182"/>
              <a:gd name="connsiteX14" fmla="*/ 1054100 w 1228725"/>
              <a:gd name="connsiteY14" fmla="*/ 3175 h 1054182"/>
              <a:gd name="connsiteX15" fmla="*/ 1177925 w 1228725"/>
              <a:gd name="connsiteY15" fmla="*/ 38100 h 1054182"/>
              <a:gd name="connsiteX16" fmla="*/ 1203325 w 1228725"/>
              <a:gd name="connsiteY16" fmla="*/ 63500 h 1054182"/>
              <a:gd name="connsiteX17" fmla="*/ 1212850 w 1228725"/>
              <a:gd name="connsiteY17" fmla="*/ 85725 h 1054182"/>
              <a:gd name="connsiteX18" fmla="*/ 1219200 w 1228725"/>
              <a:gd name="connsiteY18" fmla="*/ 114300 h 1054182"/>
              <a:gd name="connsiteX19" fmla="*/ 1228725 w 1228725"/>
              <a:gd name="connsiteY19" fmla="*/ 146050 h 1054182"/>
              <a:gd name="connsiteX20" fmla="*/ 1219200 w 1228725"/>
              <a:gd name="connsiteY20" fmla="*/ 238125 h 1054182"/>
              <a:gd name="connsiteX21" fmla="*/ 1035050 w 1228725"/>
              <a:gd name="connsiteY21" fmla="*/ 587375 h 1054182"/>
              <a:gd name="connsiteX22" fmla="*/ 942975 w 1228725"/>
              <a:gd name="connsiteY22" fmla="*/ 692150 h 1054182"/>
              <a:gd name="connsiteX23" fmla="*/ 927100 w 1228725"/>
              <a:gd name="connsiteY23" fmla="*/ 714375 h 1054182"/>
              <a:gd name="connsiteX24" fmla="*/ 923925 w 1228725"/>
              <a:gd name="connsiteY24" fmla="*/ 723900 h 1054182"/>
              <a:gd name="connsiteX25" fmla="*/ 952500 w 1228725"/>
              <a:gd name="connsiteY25" fmla="*/ 752475 h 1054182"/>
              <a:gd name="connsiteX26" fmla="*/ 993775 w 1228725"/>
              <a:gd name="connsiteY26" fmla="*/ 803275 h 1054182"/>
              <a:gd name="connsiteX27" fmla="*/ 1003300 w 1228725"/>
              <a:gd name="connsiteY27" fmla="*/ 835025 h 1054182"/>
              <a:gd name="connsiteX28" fmla="*/ 895350 w 1228725"/>
              <a:gd name="connsiteY28" fmla="*/ 968375 h 1054182"/>
              <a:gd name="connsiteX29" fmla="*/ 809625 w 1228725"/>
              <a:gd name="connsiteY29" fmla="*/ 1012825 h 1054182"/>
              <a:gd name="connsiteX30" fmla="*/ 514350 w 1228725"/>
              <a:gd name="connsiteY30" fmla="*/ 1054100 h 1054182"/>
              <a:gd name="connsiteX31" fmla="*/ 381000 w 1228725"/>
              <a:gd name="connsiteY31" fmla="*/ 1031875 h 1054182"/>
              <a:gd name="connsiteX32" fmla="*/ 361950 w 1228725"/>
              <a:gd name="connsiteY32" fmla="*/ 1016000 h 1054182"/>
              <a:gd name="connsiteX33" fmla="*/ 358775 w 1228725"/>
              <a:gd name="connsiteY33" fmla="*/ 1006475 h 1054182"/>
              <a:gd name="connsiteX34" fmla="*/ 165100 w 1228725"/>
              <a:gd name="connsiteY34" fmla="*/ 917575 h 10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28725" h="1054182">
                <a:moveTo>
                  <a:pt x="165100" y="917575"/>
                </a:moveTo>
                <a:lnTo>
                  <a:pt x="0" y="552450"/>
                </a:lnTo>
                <a:lnTo>
                  <a:pt x="184150" y="292100"/>
                </a:lnTo>
                <a:cubicBezTo>
                  <a:pt x="219075" y="255058"/>
                  <a:pt x="254868" y="218816"/>
                  <a:pt x="288925" y="180975"/>
                </a:cubicBezTo>
                <a:cubicBezTo>
                  <a:pt x="314784" y="152242"/>
                  <a:pt x="372080" y="87010"/>
                  <a:pt x="393700" y="76200"/>
                </a:cubicBezTo>
                <a:cubicBezTo>
                  <a:pt x="397933" y="74083"/>
                  <a:pt x="402462" y="72475"/>
                  <a:pt x="406400" y="69850"/>
                </a:cubicBezTo>
                <a:cubicBezTo>
                  <a:pt x="435942" y="50155"/>
                  <a:pt x="407509" y="62072"/>
                  <a:pt x="441325" y="50800"/>
                </a:cubicBezTo>
                <a:cubicBezTo>
                  <a:pt x="472017" y="55033"/>
                  <a:pt x="503105" y="57008"/>
                  <a:pt x="533400" y="63500"/>
                </a:cubicBezTo>
                <a:cubicBezTo>
                  <a:pt x="574845" y="72381"/>
                  <a:pt x="566009" y="76238"/>
                  <a:pt x="593725" y="92075"/>
                </a:cubicBezTo>
                <a:cubicBezTo>
                  <a:pt x="611515" y="102241"/>
                  <a:pt x="617987" y="104320"/>
                  <a:pt x="635000" y="111125"/>
                </a:cubicBezTo>
                <a:cubicBezTo>
                  <a:pt x="752114" y="88968"/>
                  <a:pt x="734729" y="98662"/>
                  <a:pt x="831850" y="60325"/>
                </a:cubicBezTo>
                <a:cubicBezTo>
                  <a:pt x="849585" y="53324"/>
                  <a:pt x="877586" y="39995"/>
                  <a:pt x="895350" y="28575"/>
                </a:cubicBezTo>
                <a:cubicBezTo>
                  <a:pt x="903008" y="23652"/>
                  <a:pt x="909184" y="16233"/>
                  <a:pt x="917575" y="12700"/>
                </a:cubicBezTo>
                <a:cubicBezTo>
                  <a:pt x="937157" y="4455"/>
                  <a:pt x="960151" y="2616"/>
                  <a:pt x="981075" y="0"/>
                </a:cubicBezTo>
                <a:cubicBezTo>
                  <a:pt x="1005417" y="1058"/>
                  <a:pt x="1029980" y="-271"/>
                  <a:pt x="1054100" y="3175"/>
                </a:cubicBezTo>
                <a:cubicBezTo>
                  <a:pt x="1115772" y="11985"/>
                  <a:pt x="1128688" y="19163"/>
                  <a:pt x="1177925" y="38100"/>
                </a:cubicBezTo>
                <a:cubicBezTo>
                  <a:pt x="1186392" y="46567"/>
                  <a:pt x="1198608" y="52494"/>
                  <a:pt x="1203325" y="63500"/>
                </a:cubicBezTo>
                <a:cubicBezTo>
                  <a:pt x="1206500" y="70908"/>
                  <a:pt x="1210446" y="78032"/>
                  <a:pt x="1212850" y="85725"/>
                </a:cubicBezTo>
                <a:cubicBezTo>
                  <a:pt x="1215760" y="95038"/>
                  <a:pt x="1216717" y="104864"/>
                  <a:pt x="1219200" y="114300"/>
                </a:cubicBezTo>
                <a:cubicBezTo>
                  <a:pt x="1222012" y="124986"/>
                  <a:pt x="1225550" y="135467"/>
                  <a:pt x="1228725" y="146050"/>
                </a:cubicBezTo>
                <a:cubicBezTo>
                  <a:pt x="1225550" y="176742"/>
                  <a:pt x="1229239" y="208948"/>
                  <a:pt x="1219200" y="238125"/>
                </a:cubicBezTo>
                <a:cubicBezTo>
                  <a:pt x="1180537" y="350490"/>
                  <a:pt x="1107064" y="489288"/>
                  <a:pt x="1035050" y="587375"/>
                </a:cubicBezTo>
                <a:cubicBezTo>
                  <a:pt x="1007534" y="624853"/>
                  <a:pt x="969999" y="654316"/>
                  <a:pt x="942975" y="692150"/>
                </a:cubicBezTo>
                <a:lnTo>
                  <a:pt x="927100" y="714375"/>
                </a:lnTo>
                <a:cubicBezTo>
                  <a:pt x="926042" y="717550"/>
                  <a:pt x="922069" y="721115"/>
                  <a:pt x="923925" y="723900"/>
                </a:cubicBezTo>
                <a:cubicBezTo>
                  <a:pt x="931397" y="735108"/>
                  <a:pt x="943601" y="742363"/>
                  <a:pt x="952500" y="752475"/>
                </a:cubicBezTo>
                <a:cubicBezTo>
                  <a:pt x="966914" y="768854"/>
                  <a:pt x="980017" y="786342"/>
                  <a:pt x="993775" y="803275"/>
                </a:cubicBezTo>
                <a:cubicBezTo>
                  <a:pt x="996950" y="813858"/>
                  <a:pt x="1003780" y="823986"/>
                  <a:pt x="1003300" y="835025"/>
                </a:cubicBezTo>
                <a:cubicBezTo>
                  <a:pt x="1000747" y="893748"/>
                  <a:pt x="929983" y="942248"/>
                  <a:pt x="895350" y="968375"/>
                </a:cubicBezTo>
                <a:cubicBezTo>
                  <a:pt x="869654" y="987760"/>
                  <a:pt x="840533" y="1003840"/>
                  <a:pt x="809625" y="1012825"/>
                </a:cubicBezTo>
                <a:cubicBezTo>
                  <a:pt x="687024" y="1048465"/>
                  <a:pt x="628869" y="1047364"/>
                  <a:pt x="514350" y="1054100"/>
                </a:cubicBezTo>
                <a:cubicBezTo>
                  <a:pt x="437355" y="1051445"/>
                  <a:pt x="435245" y="1063280"/>
                  <a:pt x="381000" y="1031875"/>
                </a:cubicBezTo>
                <a:cubicBezTo>
                  <a:pt x="373847" y="1027734"/>
                  <a:pt x="368300" y="1021292"/>
                  <a:pt x="361950" y="1016000"/>
                </a:cubicBezTo>
                <a:lnTo>
                  <a:pt x="358775" y="1006475"/>
                </a:lnTo>
                <a:lnTo>
                  <a:pt x="165100" y="917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B3716-6C95-E065-1417-4AA0BD79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2BA756FD-32FF-D42E-8DD9-7429D290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D65B1-B25A-1920-EF4C-6E43EC46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968A8-93BB-EA8B-F7DD-CFC633877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GB" dirty="0"/>
              <a:t>Perform thresholding.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dirty="0"/>
              <a:t>Perform morphological operations.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dirty="0"/>
              <a:t>Locate largest connected component.</a:t>
            </a:r>
          </a:p>
        </p:txBody>
      </p:sp>
    </p:spTree>
    <p:extLst>
      <p:ext uri="{BB962C8B-B14F-4D97-AF65-F5344CB8AC3E}">
        <p14:creationId xmlns:p14="http://schemas.microsoft.com/office/powerpoint/2010/main" val="417292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840A0-D66C-7F31-DEDD-50DD9C8D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3349-2CBC-7510-6C77-86E85BD3E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6A6A9A8-648F-2FFB-D7DD-A6CEC66B8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7926" y="1825625"/>
                <a:ext cx="5095873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6"/>
                </a:pPr>
                <a:r>
                  <a:rPr lang="en-GB" dirty="0"/>
                  <a:t>Perform thresholding.</a:t>
                </a:r>
              </a:p>
              <a:p>
                <a:pPr marL="514350" indent="-514350">
                  <a:buFont typeface="+mj-lt"/>
                  <a:buAutoNum type="arabicPeriod" startAt="6"/>
                </a:pPr>
                <a:r>
                  <a:rPr lang="en-GB" dirty="0"/>
                  <a:t>Perform morphological operations.</a:t>
                </a:r>
              </a:p>
              <a:p>
                <a:pPr marL="514350" indent="-514350">
                  <a:buFont typeface="+mj-lt"/>
                  <a:buAutoNum type="arabicPeriod" startAt="6"/>
                </a:pPr>
                <a:r>
                  <a:rPr lang="en-GB" dirty="0"/>
                  <a:t>Locate the largest connected component.</a:t>
                </a:r>
              </a:p>
              <a:p>
                <a:pPr marL="514350" indent="-514350">
                  <a:buFont typeface="+mj-lt"/>
                  <a:buAutoNum type="arabicPeriod" startAt="6"/>
                </a:pPr>
                <a:r>
                  <a:rPr lang="en-GB" dirty="0"/>
                  <a:t>Find coordinate of point with lowest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value.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6A6A9A8-648F-2FFB-D7DD-A6CEC66B8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7926" y="1825625"/>
                <a:ext cx="5095873" cy="4351338"/>
              </a:xfrm>
              <a:blipFill>
                <a:blip r:embed="rId2"/>
                <a:stretch>
                  <a:fillRect l="-2515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A833B475-4D9B-4122-2E40-18AAA772C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3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1867FEB6-9A84-A867-220A-2BFE062EAF40}"/>
              </a:ext>
            </a:extLst>
          </p:cNvPr>
          <p:cNvSpPr/>
          <p:nvPr/>
        </p:nvSpPr>
        <p:spPr>
          <a:xfrm rot="2902603">
            <a:off x="2140038" y="4059900"/>
            <a:ext cx="284656" cy="284656"/>
          </a:xfrm>
          <a:prstGeom prst="plus">
            <a:avLst>
              <a:gd name="adj" fmla="val 45288"/>
            </a:avLst>
          </a:prstGeom>
          <a:solidFill>
            <a:srgbClr val="FFFF00"/>
          </a:solidFill>
          <a:ln w="12700">
            <a:solidFill>
              <a:srgbClr val="309F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69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4407-5127-0BEA-375C-4CCD3296C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1A1356-9758-F3D4-56F5-66F2ED39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Positioning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AB4130-7353-2DCB-7E45-0ABF0712A858}"/>
              </a:ext>
            </a:extLst>
          </p:cNvPr>
          <p:cNvGrpSpPr/>
          <p:nvPr/>
        </p:nvGrpSpPr>
        <p:grpSpPr>
          <a:xfrm>
            <a:off x="0" y="929930"/>
            <a:ext cx="6293831" cy="6293829"/>
            <a:chOff x="3609033" y="421931"/>
            <a:chExt cx="2807387" cy="2807386"/>
          </a:xfrm>
        </p:grpSpPr>
        <p:pic>
          <p:nvPicPr>
            <p:cNvPr id="7" name="Picture 6" descr="A dart board with numbers and a red center">
              <a:extLst>
                <a:ext uri="{FF2B5EF4-FFF2-40B4-BE49-F238E27FC236}">
                  <a16:creationId xmlns:a16="http://schemas.microsoft.com/office/drawing/2014/main" id="{50A7B4D0-648E-AB65-3D9D-6BB024CE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B8630439-D473-92AF-DD78-4F33EF80570C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C6D19B7E-D6E4-3886-4B46-E2720A852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Aim: locate the dart in the board.</a:t>
            </a:r>
          </a:p>
        </p:txBody>
      </p:sp>
    </p:spTree>
    <p:extLst>
      <p:ext uri="{BB962C8B-B14F-4D97-AF65-F5344CB8AC3E}">
        <p14:creationId xmlns:p14="http://schemas.microsoft.com/office/powerpoint/2010/main" val="24133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60D1-465D-5EA3-5739-2536B180F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E1CE4E-5856-EF97-2B6C-27A9D460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1F53DA-F2E3-81F1-8075-59262FC0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Aim: locate the dart in the board.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3B94FF-16AA-DEDF-D729-2D68DB4651F1}"/>
              </a:ext>
            </a:extLst>
          </p:cNvPr>
          <p:cNvGrpSpPr/>
          <p:nvPr/>
        </p:nvGrpSpPr>
        <p:grpSpPr>
          <a:xfrm>
            <a:off x="-161762" y="3163532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3" name="Picture 2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FEADC6B9-C87F-3C4C-BE0A-5A3F6994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6" name="Picture 5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F12A0D43-EA1D-D875-3D46-F2C6D752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A1A702D-187A-3F04-A690-05F60883E854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6EB0AD-1C79-FE06-0FC5-ED3A8685A5B2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8FF5CA-B867-AD13-D0D3-0E13173174C6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07505C-4175-153E-8DE6-BBC064D03B2A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02ADFC-3051-521C-20CA-4DEA66C7A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6"/>
          <a:stretch/>
        </p:blipFill>
        <p:spPr>
          <a:xfrm>
            <a:off x="926041" y="2002056"/>
            <a:ext cx="4950727" cy="324018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54067-55AC-3E40-8D96-C78454E80292}"/>
              </a:ext>
            </a:extLst>
          </p:cNvPr>
          <p:cNvCxnSpPr>
            <a:cxnSpLocks/>
          </p:cNvCxnSpPr>
          <p:nvPr/>
        </p:nvCxnSpPr>
        <p:spPr>
          <a:xfrm flipV="1">
            <a:off x="809625" y="3298825"/>
            <a:ext cx="4343400" cy="3138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C9F763-EA05-D9A5-E301-8E0F231C9547}"/>
              </a:ext>
            </a:extLst>
          </p:cNvPr>
          <p:cNvCxnSpPr>
            <a:cxnSpLocks/>
          </p:cNvCxnSpPr>
          <p:nvPr/>
        </p:nvCxnSpPr>
        <p:spPr>
          <a:xfrm flipV="1">
            <a:off x="809625" y="1289050"/>
            <a:ext cx="847725" cy="5148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0DDD2E-472F-9FB2-916C-C3476DBD0F91}"/>
              </a:ext>
            </a:extLst>
          </p:cNvPr>
          <p:cNvSpPr/>
          <p:nvPr/>
        </p:nvSpPr>
        <p:spPr>
          <a:xfrm>
            <a:off x="830804" y="5762625"/>
            <a:ext cx="749099" cy="4875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916E2A-5579-1A2E-CF45-268D80DA1036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1" name="Picture 10" descr="A dart board with numbers and a red center">
              <a:extLst>
                <a:ext uri="{FF2B5EF4-FFF2-40B4-BE49-F238E27FC236}">
                  <a16:creationId xmlns:a16="http://schemas.microsoft.com/office/drawing/2014/main" id="{84553915-5B22-A429-5256-B6150106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5ECDB4E9-5E46-C6CA-CB88-3AE360B8E7EE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1BE21B0-559B-CC4E-DA99-F7F46371A45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dirty="0"/>
              <a:t>Aim: locate the dart in the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Aim: map a point in image coordinates to a position on the board.</a:t>
            </a:r>
          </a:p>
        </p:txBody>
      </p:sp>
    </p:spTree>
    <p:extLst>
      <p:ext uri="{BB962C8B-B14F-4D97-AF65-F5344CB8AC3E}">
        <p14:creationId xmlns:p14="http://schemas.microsoft.com/office/powerpoint/2010/main" val="354321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art board with numbers and a black background&#10;&#10;Description automatically generated">
            <a:extLst>
              <a:ext uri="{FF2B5EF4-FFF2-40B4-BE49-F238E27FC236}">
                <a16:creationId xmlns:a16="http://schemas.microsoft.com/office/drawing/2014/main" id="{26F7F425-532F-EAAB-CDAC-4F5A650D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464105"/>
            <a:ext cx="3816975" cy="3589680"/>
          </a:xfrm>
          <a:prstGeom prst="rect">
            <a:avLst/>
          </a:prstGeom>
        </p:spPr>
      </p:pic>
      <p:pic>
        <p:nvPicPr>
          <p:cNvPr id="5" name="Picture 4" descr="A dart board with numbers and a black background&#10;&#10;Description automatically generated">
            <a:extLst>
              <a:ext uri="{FF2B5EF4-FFF2-40B4-BE49-F238E27FC236}">
                <a16:creationId xmlns:a16="http://schemas.microsoft.com/office/drawing/2014/main" id="{CCCDE296-46F3-0FBD-1A2F-5F068697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462649"/>
            <a:ext cx="3816974" cy="359113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3938BCB-659D-7849-E061-F598A1741B8B}"/>
              </a:ext>
            </a:extLst>
          </p:cNvPr>
          <p:cNvGrpSpPr/>
          <p:nvPr/>
        </p:nvGrpSpPr>
        <p:grpSpPr>
          <a:xfrm>
            <a:off x="838195" y="1824169"/>
            <a:ext cx="4512928" cy="4229616"/>
            <a:chOff x="5555926" y="229824"/>
            <a:chExt cx="4512928" cy="4229616"/>
          </a:xfrm>
        </p:grpSpPr>
        <p:pic>
          <p:nvPicPr>
            <p:cNvPr id="34" name="Picture 33" descr="A dart board with numbers and a dart in center&#10;&#10;Description automatically generated">
              <a:extLst>
                <a:ext uri="{FF2B5EF4-FFF2-40B4-BE49-F238E27FC236}">
                  <a16:creationId xmlns:a16="http://schemas.microsoft.com/office/drawing/2014/main" id="{CFC10CBE-A099-3B45-C0AC-5A4DA2526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926" y="869760"/>
              <a:ext cx="3816975" cy="358968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055E867-0342-0387-A716-73C33EE892C7}"/>
                </a:ext>
              </a:extLst>
            </p:cNvPr>
            <p:cNvGrpSpPr/>
            <p:nvPr/>
          </p:nvGrpSpPr>
          <p:grpSpPr>
            <a:xfrm>
              <a:off x="7464412" y="229824"/>
              <a:ext cx="2604442" cy="1168798"/>
              <a:chOff x="3180077" y="1705424"/>
              <a:chExt cx="2604442" cy="11687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947E1F-6B47-6432-3F4E-352CB1CA6D02}"/>
                  </a:ext>
                </a:extLst>
              </p:cNvPr>
              <p:cNvSpPr txBox="1"/>
              <p:nvPr/>
            </p:nvSpPr>
            <p:spPr>
              <a:xfrm>
                <a:off x="3180077" y="1705424"/>
                <a:ext cx="2604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  <a:cs typeface="Calibri" panose="020F0502020204030204" pitchFamily="34" charset="0"/>
                  </a:rPr>
                  <a:t>Double regions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6E4BDA7-3A42-9282-3741-1040FD90F8C4}"/>
                  </a:ext>
                </a:extLst>
              </p:cNvPr>
              <p:cNvCxnSpPr>
                <a:cxnSpLocks/>
                <a:stCxn id="24" idx="2"/>
              </p:cNvCxnSpPr>
              <p:nvPr/>
            </p:nvCxnSpPr>
            <p:spPr>
              <a:xfrm flipH="1">
                <a:off x="3968220" y="2167089"/>
                <a:ext cx="545380" cy="707133"/>
              </a:xfrm>
              <a:prstGeom prst="straightConnector1">
                <a:avLst/>
              </a:prstGeom>
              <a:ln w="57150">
                <a:solidFill>
                  <a:schemeClr val="accent3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D60B3E-EC23-14B1-DDEB-DFFD457EBCF5}"/>
              </a:ext>
            </a:extLst>
          </p:cNvPr>
          <p:cNvGrpSpPr/>
          <p:nvPr/>
        </p:nvGrpSpPr>
        <p:grpSpPr>
          <a:xfrm>
            <a:off x="838196" y="1824169"/>
            <a:ext cx="4492464" cy="4229616"/>
            <a:chOff x="1271592" y="1705424"/>
            <a:chExt cx="4492464" cy="4229616"/>
          </a:xfrm>
        </p:grpSpPr>
        <p:pic>
          <p:nvPicPr>
            <p:cNvPr id="22" name="Picture 21" descr="A dart board with numbers and a black background&#10;&#10;Description automatically generated">
              <a:extLst>
                <a:ext uri="{FF2B5EF4-FFF2-40B4-BE49-F238E27FC236}">
                  <a16:creationId xmlns:a16="http://schemas.microsoft.com/office/drawing/2014/main" id="{B21ACEC4-C10E-4816-D0B4-52E12173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592" y="2345360"/>
              <a:ext cx="3816975" cy="358968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F8A2C1-4F13-9285-257F-E6F99194A882}"/>
                </a:ext>
              </a:extLst>
            </p:cNvPr>
            <p:cNvSpPr txBox="1"/>
            <p:nvPr/>
          </p:nvSpPr>
          <p:spPr>
            <a:xfrm>
              <a:off x="3263153" y="1705424"/>
              <a:ext cx="25009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Verdana" panose="020B060403050404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Tripple regions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8E32F2-8A1F-EDB2-84BA-4B51FF40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The Dartboard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F0718-C784-1548-2FA9-907ED3CD8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586" y="939800"/>
            <a:ext cx="6023136" cy="5237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20 Segments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board is divided into sections numbered from 1 to 20, each representing a different score.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Doubles Ring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narrow ring around the outer edge of the dartboard doubles the score of the segment it is contained in.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Triples Ring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even narrower ring located inside the doubles ring triples the score of the segment it is contained in.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Inner Bullseye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smallest central circle on the dartboard, worth 50 points.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Outer Bullseye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larger circle surrounding the inner bullseye, worth 25 points.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70FA8-866F-0B90-8849-40674917CAF1}"/>
              </a:ext>
            </a:extLst>
          </p:cNvPr>
          <p:cNvCxnSpPr>
            <a:cxnSpLocks/>
          </p:cNvCxnSpPr>
          <p:nvPr/>
        </p:nvCxnSpPr>
        <p:spPr>
          <a:xfrm flipH="1">
            <a:off x="3227923" y="2285834"/>
            <a:ext cx="852288" cy="1105066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5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E8D9A-1783-3FF4-E112-A6F912135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5AA26-FC9D-86E5-79E7-CF8E70CF3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92C7A8-F468-2727-6F24-FB6B4B520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Aim: locate the dart in the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Aim: map a point in image coordinates to a position on the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Detect the coordinate of the dart tip within the image.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E2080-8ACE-80EB-9783-709C73B4EC48}"/>
              </a:ext>
            </a:extLst>
          </p:cNvPr>
          <p:cNvGrpSpPr/>
          <p:nvPr/>
        </p:nvGrpSpPr>
        <p:grpSpPr>
          <a:xfrm>
            <a:off x="-161762" y="3163532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3" name="Picture 2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2B7EDF29-5DF2-FB46-B11C-412D39D65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6" name="Picture 5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4F23ED7E-EAC8-E19C-6AA9-D4475595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F0727-EBC6-3146-C22A-BCD0F8BBC27C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DFC72A-6897-F389-74CE-D6702F68FEA2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61E275-3C5C-C976-7977-93AA6453E3AB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75E250-D8B7-50D5-8065-5EB54803E8C3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D02EC57-9CBE-C064-247E-8580F59D3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6"/>
          <a:stretch/>
        </p:blipFill>
        <p:spPr>
          <a:xfrm>
            <a:off x="926041" y="2002056"/>
            <a:ext cx="4950727" cy="324018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30" name="Cross 29">
            <a:extLst>
              <a:ext uri="{FF2B5EF4-FFF2-40B4-BE49-F238E27FC236}">
                <a16:creationId xmlns:a16="http://schemas.microsoft.com/office/drawing/2014/main" id="{F5832767-5F5B-E49E-A718-F48A44359ACD}"/>
              </a:ext>
            </a:extLst>
          </p:cNvPr>
          <p:cNvSpPr/>
          <p:nvPr/>
        </p:nvSpPr>
        <p:spPr>
          <a:xfrm rot="2902603">
            <a:off x="2965538" y="3774422"/>
            <a:ext cx="284656" cy="284656"/>
          </a:xfrm>
          <a:prstGeom prst="plus">
            <a:avLst>
              <a:gd name="adj" fmla="val 45288"/>
            </a:avLst>
          </a:prstGeom>
          <a:solidFill>
            <a:srgbClr val="FFFF00"/>
          </a:solidFill>
          <a:ln w="12700">
            <a:solidFill>
              <a:srgbClr val="309F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D44713-7947-9540-3469-C5B85D553D57}"/>
              </a:ext>
            </a:extLst>
          </p:cNvPr>
          <p:cNvCxnSpPr>
            <a:cxnSpLocks/>
          </p:cNvCxnSpPr>
          <p:nvPr/>
        </p:nvCxnSpPr>
        <p:spPr>
          <a:xfrm flipV="1">
            <a:off x="809625" y="3298825"/>
            <a:ext cx="4343400" cy="3138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FD6498-A59C-C665-D5E8-868E3B7BE256}"/>
              </a:ext>
            </a:extLst>
          </p:cNvPr>
          <p:cNvCxnSpPr>
            <a:cxnSpLocks/>
          </p:cNvCxnSpPr>
          <p:nvPr/>
        </p:nvCxnSpPr>
        <p:spPr>
          <a:xfrm flipV="1">
            <a:off x="809625" y="1289050"/>
            <a:ext cx="847725" cy="5148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B4F5AC3-5220-FE36-BDD9-724B4013AFC0}"/>
              </a:ext>
            </a:extLst>
          </p:cNvPr>
          <p:cNvSpPr/>
          <p:nvPr/>
        </p:nvSpPr>
        <p:spPr>
          <a:xfrm>
            <a:off x="830804" y="5762625"/>
            <a:ext cx="749099" cy="4875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40AFC-128F-7A30-F495-81F09C2A3938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2" name="Picture 11" descr="A dart board with numbers and a red center">
              <a:extLst>
                <a:ext uri="{FF2B5EF4-FFF2-40B4-BE49-F238E27FC236}">
                  <a16:creationId xmlns:a16="http://schemas.microsoft.com/office/drawing/2014/main" id="{0D233769-AFBE-9846-9065-7BB3D9EF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79E793B0-EE84-0116-E256-02F9C42A8E19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819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9621-D020-8CED-18E4-1F87A3A3D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3B0CB41-8474-C236-CC13-1C34A4567CBD}"/>
              </a:ext>
            </a:extLst>
          </p:cNvPr>
          <p:cNvGrpSpPr/>
          <p:nvPr/>
        </p:nvGrpSpPr>
        <p:grpSpPr>
          <a:xfrm>
            <a:off x="-161762" y="3163532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39" name="Picture 38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83F7DFD3-A288-425F-2227-EAE97EFCA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40" name="Picture 39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20745141-5FEF-8E6F-602C-5266196AD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A9F89B-E610-30F8-4A2D-A4EC9AE74EB8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BB2AE1-681A-0887-BA65-BAF3AB1F47ED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0CC2A9F-D40E-611C-12E4-8DB346CACC2D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EF084E-C14E-F9D5-5BD6-3BDD9F48C2C9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69EB727-E87F-9F4C-A6C8-420BD741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Positioning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0B271E-8826-4BC7-06B3-1014F13DA3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Consider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coordinate of the detected point.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0B271E-8826-4BC7-06B3-1014F13DA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  <a:blipFill>
                <a:blip r:embed="rId4"/>
                <a:stretch>
                  <a:fillRect l="-2317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3C1172-11F3-C58A-CE03-09E227035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66"/>
          <a:stretch/>
        </p:blipFill>
        <p:spPr>
          <a:xfrm>
            <a:off x="926041" y="2002056"/>
            <a:ext cx="4950727" cy="324018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DB3703-AEAD-213D-269C-F1F2F8FB3328}"/>
              </a:ext>
            </a:extLst>
          </p:cNvPr>
          <p:cNvCxnSpPr>
            <a:cxnSpLocks/>
          </p:cNvCxnSpPr>
          <p:nvPr/>
        </p:nvCxnSpPr>
        <p:spPr>
          <a:xfrm>
            <a:off x="3107866" y="2129112"/>
            <a:ext cx="0" cy="2665699"/>
          </a:xfrm>
          <a:prstGeom prst="line">
            <a:avLst/>
          </a:prstGeom>
          <a:ln w="28575">
            <a:solidFill>
              <a:srgbClr val="309F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8AB73F-1C50-5685-E0FD-0791534EE1F8}"/>
              </a:ext>
            </a:extLst>
          </p:cNvPr>
          <p:cNvCxnSpPr>
            <a:cxnSpLocks/>
          </p:cNvCxnSpPr>
          <p:nvPr/>
        </p:nvCxnSpPr>
        <p:spPr>
          <a:xfrm flipV="1">
            <a:off x="2791192" y="4854105"/>
            <a:ext cx="393905" cy="25316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isometricTopUp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ross 30">
            <a:extLst>
              <a:ext uri="{FF2B5EF4-FFF2-40B4-BE49-F238E27FC236}">
                <a16:creationId xmlns:a16="http://schemas.microsoft.com/office/drawing/2014/main" id="{DC765B59-E8BA-0B8C-F00A-E1F5126D2BC3}"/>
              </a:ext>
            </a:extLst>
          </p:cNvPr>
          <p:cNvSpPr/>
          <p:nvPr/>
        </p:nvSpPr>
        <p:spPr>
          <a:xfrm rot="2902603">
            <a:off x="2965538" y="3774422"/>
            <a:ext cx="284656" cy="284656"/>
          </a:xfrm>
          <a:prstGeom prst="plus">
            <a:avLst>
              <a:gd name="adj" fmla="val 45288"/>
            </a:avLst>
          </a:prstGeom>
          <a:solidFill>
            <a:srgbClr val="FFFF00"/>
          </a:solidFill>
          <a:ln w="12700">
            <a:solidFill>
              <a:srgbClr val="309F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628EB9-CAC8-93D7-1A43-8EED36E1A97F}"/>
              </a:ext>
            </a:extLst>
          </p:cNvPr>
          <p:cNvCxnSpPr>
            <a:cxnSpLocks/>
          </p:cNvCxnSpPr>
          <p:nvPr/>
        </p:nvCxnSpPr>
        <p:spPr>
          <a:xfrm flipV="1">
            <a:off x="809625" y="3298825"/>
            <a:ext cx="4343400" cy="3138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C195B9-EB88-A11C-FC5E-A9F951CBC836}"/>
              </a:ext>
            </a:extLst>
          </p:cNvPr>
          <p:cNvCxnSpPr>
            <a:cxnSpLocks/>
          </p:cNvCxnSpPr>
          <p:nvPr/>
        </p:nvCxnSpPr>
        <p:spPr>
          <a:xfrm flipV="1">
            <a:off x="809625" y="1289050"/>
            <a:ext cx="847725" cy="5148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D06EB30-850B-C38F-A7EB-4AFB41212017}"/>
              </a:ext>
            </a:extLst>
          </p:cNvPr>
          <p:cNvSpPr/>
          <p:nvPr/>
        </p:nvSpPr>
        <p:spPr>
          <a:xfrm>
            <a:off x="830804" y="5762625"/>
            <a:ext cx="749099" cy="4875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BDDB31-BC8B-D4B8-173C-6052DF252188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7" name="Picture 16" descr="A dart board with numbers and a red center">
              <a:extLst>
                <a:ext uri="{FF2B5EF4-FFF2-40B4-BE49-F238E27FC236}">
                  <a16:creationId xmlns:a16="http://schemas.microsoft.com/office/drawing/2014/main" id="{66D297CA-EA49-8E3A-2129-847EB5EEF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F715A342-19C7-35FC-3011-EC61A80F4FEF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203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93367-22FF-9FF1-3B0A-93D0F530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1CB0D4-28EB-46AF-BE8B-A73DC84A7827}"/>
              </a:ext>
            </a:extLst>
          </p:cNvPr>
          <p:cNvGrpSpPr/>
          <p:nvPr/>
        </p:nvGrpSpPr>
        <p:grpSpPr>
          <a:xfrm>
            <a:off x="-162977" y="3165437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10" name="Picture 9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8EEF75CA-0D17-BFE5-8297-DA775F91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12" name="Picture 11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8AFBF3AC-D725-1225-A343-6242A425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A33FE2-6206-85F6-D5F5-24BD7D6D9BB8}"/>
                </a:ext>
              </a:extLst>
            </p:cNvPr>
            <p:cNvCxnSpPr>
              <a:cxnSpLocks/>
            </p:cNvCxnSpPr>
            <p:nvPr/>
          </p:nvCxnSpPr>
          <p:spPr>
            <a:xfrm rot="1620000" flipV="1">
              <a:off x="4689865" y="2527300"/>
              <a:ext cx="2262960" cy="1486240"/>
            </a:xfrm>
            <a:prstGeom prst="line">
              <a:avLst/>
            </a:prstGeom>
            <a:ln>
              <a:solidFill>
                <a:srgbClr val="1E90F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62630B-73C4-D213-03AE-FE47AFDF6DC1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CF9CEF-5D6C-43E4-38D2-0A561E308950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579CA1-9433-EA5F-3390-7AF57324CFD3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BB94C2-7927-870C-622D-6B809224F2D7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52EAFCD-7EA4-BE2D-6A8C-46050814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Positioning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E8FE8E-1D37-5DF0-7165-4EC77B26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Consider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coordinate of the detected point.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Angle can be calculated by 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E8FE8E-1D37-5DF0-7165-4EC77B26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  <a:blipFill>
                <a:blip r:embed="rId4"/>
                <a:stretch>
                  <a:fillRect l="-2317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79B80A-F6F5-50E4-24F6-70A1C6E401EB}"/>
              </a:ext>
            </a:extLst>
          </p:cNvPr>
          <p:cNvCxnSpPr>
            <a:cxnSpLocks/>
          </p:cNvCxnSpPr>
          <p:nvPr/>
        </p:nvCxnSpPr>
        <p:spPr>
          <a:xfrm flipV="1">
            <a:off x="2791192" y="4854105"/>
            <a:ext cx="393905" cy="25316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isometricTopUp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4142AC-23CB-8202-0B84-07BB9F58B28C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7" name="Picture 16" descr="A dart board with numbers and a red center">
              <a:extLst>
                <a:ext uri="{FF2B5EF4-FFF2-40B4-BE49-F238E27FC236}">
                  <a16:creationId xmlns:a16="http://schemas.microsoft.com/office/drawing/2014/main" id="{672A4A12-BD83-6A7F-66C2-49D92F44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C8155A5C-FFAE-8662-998F-BA01D4FF6BFA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0349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D3BE9-397F-D1D6-2940-927445521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0D31C1-464F-7E73-38F2-1B8D5FF12527}"/>
              </a:ext>
            </a:extLst>
          </p:cNvPr>
          <p:cNvGrpSpPr/>
          <p:nvPr/>
        </p:nvGrpSpPr>
        <p:grpSpPr>
          <a:xfrm>
            <a:off x="992221" y="1375040"/>
            <a:ext cx="4766553" cy="5288407"/>
            <a:chOff x="4168087" y="1428434"/>
            <a:chExt cx="3617597" cy="4013661"/>
          </a:xfrm>
          <a:scene3d>
            <a:camera prst="orthographicFront">
              <a:rot lat="0" lon="0" rev="0"/>
            </a:camera>
            <a:lightRig rig="threePt" dir="t"/>
          </a:scene3d>
        </p:grpSpPr>
        <p:pic>
          <p:nvPicPr>
            <p:cNvPr id="3" name="Picture 2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1F49B815-2C73-CF45-C62C-0712836A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6" name="Picture 5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CD713428-7FA7-6A52-52D6-617D7F59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8BB3EF-E402-61E2-1945-C6471FEB6BFA}"/>
                </a:ext>
              </a:extLst>
            </p:cNvPr>
            <p:cNvCxnSpPr>
              <a:cxnSpLocks/>
            </p:cNvCxnSpPr>
            <p:nvPr/>
          </p:nvCxnSpPr>
          <p:spPr>
            <a:xfrm rot="1620000" flipV="1">
              <a:off x="4689865" y="2527300"/>
              <a:ext cx="2262960" cy="1486240"/>
            </a:xfrm>
            <a:prstGeom prst="line">
              <a:avLst/>
            </a:prstGeom>
            <a:ln>
              <a:solidFill>
                <a:srgbClr val="1E90F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E36949-CB95-8AB3-6F07-A868FAA8AA3C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2AD061-A1E8-F780-1EB0-DA7AE3A3AEF4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10CB24-AEAB-CDC5-3B59-A995E7908CBC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028444-176A-CA29-A21E-DD8666002666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674C9B1-BFB7-7AAE-DC8D-529AE7BC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AE3E8E6-6564-B42A-0F3D-9F607C592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Consider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coordinate of the detected point.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Angle can be calculated by …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AE3E8E6-6564-B42A-0F3D-9F607C592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  <a:blipFill>
                <a:blip r:embed="rId4"/>
                <a:stretch>
                  <a:fillRect l="-2317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8768257-96EF-7561-B848-421D81984AF2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0" name="Picture 9" descr="A dart board with numbers and a red center">
              <a:extLst>
                <a:ext uri="{FF2B5EF4-FFF2-40B4-BE49-F238E27FC236}">
                  <a16:creationId xmlns:a16="http://schemas.microsoft.com/office/drawing/2014/main" id="{EE7D7B20-BACC-8890-D46F-D428BCFAD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7EDE19D2-45A3-E947-D8A6-0FA7637F2B38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EAB9E10-650F-1ABF-9E47-B70A05B2A4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Consider only the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coordinate of the detected point.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Angle can be calculated by …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dirty="0"/>
                  <a:t>The diagram can be shown in 2D.</a:t>
                </a: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EAB9E10-650F-1ABF-9E47-B70A05B2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  <a:blipFill>
                <a:blip r:embed="rId5"/>
                <a:stretch>
                  <a:fillRect l="-2317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57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C89F-C576-CA47-DD39-1DC72F1B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circle with a blue arrow&#10;&#10;Description automatically generated">
            <a:extLst>
              <a:ext uri="{FF2B5EF4-FFF2-40B4-BE49-F238E27FC236}">
                <a16:creationId xmlns:a16="http://schemas.microsoft.com/office/drawing/2014/main" id="{175DBD0B-1B45-BCAA-5D0A-BCF593013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 descr="A dart board with numbers and a red center&#10;&#10;Description automatically generated">
            <a:extLst>
              <a:ext uri="{FF2B5EF4-FFF2-40B4-BE49-F238E27FC236}">
                <a16:creationId xmlns:a16="http://schemas.microsoft.com/office/drawing/2014/main" id="{C05C6976-64ED-642E-1A66-A45C838CB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FFCEA2-6EB2-9B04-623F-F0979210C9E7}"/>
              </a:ext>
            </a:extLst>
          </p:cNvPr>
          <p:cNvCxnSpPr>
            <a:cxnSpLocks/>
          </p:cNvCxnSpPr>
          <p:nvPr/>
        </p:nvCxnSpPr>
        <p:spPr>
          <a:xfrm rot="1620000" flipV="1">
            <a:off x="1679717" y="2822908"/>
            <a:ext cx="2981681" cy="1958273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A98B5B7-7F6D-5CB5-7873-F8612703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58B2B-3D0B-860A-985E-24E9A1235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GB" dirty="0"/>
              <a:t>The dart, therefore, lies along this line.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D3CC86-C690-5742-AF03-1871D4B281C9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8" name="Picture 7" descr="A dart board with numbers and a red center">
              <a:extLst>
                <a:ext uri="{FF2B5EF4-FFF2-40B4-BE49-F238E27FC236}">
                  <a16:creationId xmlns:a16="http://schemas.microsoft.com/office/drawing/2014/main" id="{0A10510C-7881-4342-D64B-E0B55F43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E64EC62C-C32A-7943-8E3C-CF83F4B5CC9B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2988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F84C-D79A-E099-B072-96B682EC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circle with a blue arrow&#10;&#10;Description automatically generated">
            <a:extLst>
              <a:ext uri="{FF2B5EF4-FFF2-40B4-BE49-F238E27FC236}">
                <a16:creationId xmlns:a16="http://schemas.microsoft.com/office/drawing/2014/main" id="{F42961C6-8EEF-5302-30FD-2D4DE490A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0000"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 descr="A dart board with numbers and a red center&#10;&#10;Description automatically generated">
            <a:extLst>
              <a:ext uri="{FF2B5EF4-FFF2-40B4-BE49-F238E27FC236}">
                <a16:creationId xmlns:a16="http://schemas.microsoft.com/office/drawing/2014/main" id="{278607C6-E497-B678-022B-330D105FD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0F0207-1F28-3C71-94D3-496ACFA11F3C}"/>
              </a:ext>
            </a:extLst>
          </p:cNvPr>
          <p:cNvCxnSpPr>
            <a:cxnSpLocks/>
          </p:cNvCxnSpPr>
          <p:nvPr/>
        </p:nvCxnSpPr>
        <p:spPr>
          <a:xfrm flipV="1">
            <a:off x="1624301" y="3009974"/>
            <a:ext cx="2981681" cy="1958273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A662176-5E48-B08A-B0A8-2DF029BE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66BE9A-71AE-57CB-19F6-309358F29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GB" dirty="0"/>
              <a:t>The dart, therefore, lies along this line.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918A5-AEDD-E7ED-5F13-73E166FE195F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8" name="Picture 7" descr="A dart board with numbers and a red center">
              <a:extLst>
                <a:ext uri="{FF2B5EF4-FFF2-40B4-BE49-F238E27FC236}">
                  <a16:creationId xmlns:a16="http://schemas.microsoft.com/office/drawing/2014/main" id="{B69D965F-C431-CD8F-E036-3164D4D8E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CB02609E-B826-B69B-C6D8-2E1935311728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751B56F-5E96-97B4-ACE1-AE9B8C6D5354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GB"/>
              <a:t>The dart, therefore, lies along this line.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GB"/>
              <a:t>We may have to perform transformations to account for varying camera positions.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68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A341-AE50-84C7-38AC-68C5C3C7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art board with arrows&#10;&#10;Description automatically generated">
            <a:extLst>
              <a:ext uri="{FF2B5EF4-FFF2-40B4-BE49-F238E27FC236}">
                <a16:creationId xmlns:a16="http://schemas.microsoft.com/office/drawing/2014/main" id="{9F4231C5-4BB4-94FA-D509-65D4E744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1" y="1784658"/>
            <a:ext cx="4452661" cy="44526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8E8223-6CE9-6EBD-F25A-D86613ABE9F2}"/>
              </a:ext>
            </a:extLst>
          </p:cNvPr>
          <p:cNvCxnSpPr>
            <a:cxnSpLocks/>
          </p:cNvCxnSpPr>
          <p:nvPr/>
        </p:nvCxnSpPr>
        <p:spPr>
          <a:xfrm flipV="1">
            <a:off x="1624301" y="3009974"/>
            <a:ext cx="2981681" cy="1958273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278D8262-3892-0714-AAD8-CB4E050D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E51961-9D9D-EB96-A7E0-8866424F8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Using two cameras, we can calculate the dart’s position on the board.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Three cameras prevent darts from obstructing the view of other darts.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FB542C-E934-B578-9014-CCC94C0F65F4}"/>
              </a:ext>
            </a:extLst>
          </p:cNvPr>
          <p:cNvCxnSpPr>
            <a:cxnSpLocks/>
          </p:cNvCxnSpPr>
          <p:nvPr/>
        </p:nvCxnSpPr>
        <p:spPr>
          <a:xfrm>
            <a:off x="3073400" y="2651760"/>
            <a:ext cx="2346960" cy="2316487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EA432F-BA63-FF93-9556-08F707DCA567}"/>
              </a:ext>
            </a:extLst>
          </p:cNvPr>
          <p:cNvCxnSpPr>
            <a:cxnSpLocks/>
          </p:cNvCxnSpPr>
          <p:nvPr/>
        </p:nvCxnSpPr>
        <p:spPr>
          <a:xfrm flipH="1" flipV="1">
            <a:off x="3855720" y="1910080"/>
            <a:ext cx="121920" cy="3454400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E4C5B9-AE52-DE1D-41B1-00AB4AB13D18}"/>
              </a:ext>
            </a:extLst>
          </p:cNvPr>
          <p:cNvGrpSpPr/>
          <p:nvPr/>
        </p:nvGrpSpPr>
        <p:grpSpPr>
          <a:xfrm>
            <a:off x="3549809" y="-478077"/>
            <a:ext cx="3269934" cy="3269934"/>
            <a:chOff x="3609033" y="421931"/>
            <a:chExt cx="2807387" cy="2807386"/>
          </a:xfrm>
        </p:grpSpPr>
        <p:pic>
          <p:nvPicPr>
            <p:cNvPr id="11" name="Picture 10" descr="A dart board with numbers and a red center">
              <a:extLst>
                <a:ext uri="{FF2B5EF4-FFF2-40B4-BE49-F238E27FC236}">
                  <a16:creationId xmlns:a16="http://schemas.microsoft.com/office/drawing/2014/main" id="{D97861C8-B627-FDDA-B84A-CCA54280C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33" y="421931"/>
              <a:ext cx="2807387" cy="2807386"/>
            </a:xfrm>
            <a:prstGeom prst="rect">
              <a:avLst/>
            </a:prstGeom>
          </p:spPr>
        </p:pic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A3A63905-06B2-4A2D-7BCD-740A04D4AFA6}"/>
                </a:ext>
              </a:extLst>
            </p:cNvPr>
            <p:cNvSpPr/>
            <p:nvPr/>
          </p:nvSpPr>
          <p:spPr>
            <a:xfrm rot="18113789">
              <a:off x="5108187" y="1344686"/>
              <a:ext cx="293601" cy="293601"/>
            </a:xfrm>
            <a:prstGeom prst="mathMultiply">
              <a:avLst>
                <a:gd name="adj1" fmla="val 13520"/>
              </a:avLst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433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art board with numbers and a black background&#10;&#10;Description automatically generated">
            <a:extLst>
              <a:ext uri="{FF2B5EF4-FFF2-40B4-BE49-F238E27FC236}">
                <a16:creationId xmlns:a16="http://schemas.microsoft.com/office/drawing/2014/main" id="{BB8CEC46-EB41-9478-F997-29B84C929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598062"/>
            <a:ext cx="5295902" cy="4980537"/>
          </a:xfrm>
          <a:prstGeom prst="rect">
            <a:avLst/>
          </a:prstGeom>
        </p:spPr>
      </p:pic>
      <p:pic>
        <p:nvPicPr>
          <p:cNvPr id="5" name="Picture 4" descr="A dart board with numbers and a dart in center&#10;&#10;Description automatically generated">
            <a:extLst>
              <a:ext uri="{FF2B5EF4-FFF2-40B4-BE49-F238E27FC236}">
                <a16:creationId xmlns:a16="http://schemas.microsoft.com/office/drawing/2014/main" id="{D3BACAE5-7012-9E7D-55D7-C3F4F236A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1598063"/>
            <a:ext cx="5295900" cy="498053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95742C2-6FB6-022B-692E-29807B09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Calculating a Player’s Skill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21DAE-1331-C26B-560C-622C4BAD8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Throw N darts aiming for the centre of the board.</a:t>
            </a:r>
          </a:p>
          <a:p>
            <a:pPr marL="0" indent="0">
              <a:buNone/>
            </a:pPr>
            <a:r>
              <a:rPr lang="en-GB" dirty="0"/>
              <a:t>Take their x and y coordinates.</a:t>
            </a:r>
          </a:p>
          <a:p>
            <a:pPr marL="0" indent="0">
              <a:buNone/>
            </a:pPr>
            <a:r>
              <a:rPr lang="en-GB" dirty="0"/>
              <a:t>Assume independence between horizontal and vertical distribution.</a:t>
            </a:r>
          </a:p>
          <a:p>
            <a:pPr marL="0" indent="0">
              <a:buNone/>
            </a:pPr>
            <a:r>
              <a:rPr lang="en-GB" dirty="0"/>
              <a:t>Calculate the distribution of these points.</a:t>
            </a:r>
          </a:p>
        </p:txBody>
      </p:sp>
    </p:spTree>
    <p:extLst>
      <p:ext uri="{BB962C8B-B14F-4D97-AF65-F5344CB8AC3E}">
        <p14:creationId xmlns:p14="http://schemas.microsoft.com/office/powerpoint/2010/main" val="11690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triangle shaped object&#10;&#10;Description automatically generated">
            <a:extLst>
              <a:ext uri="{FF2B5EF4-FFF2-40B4-BE49-F238E27FC236}">
                <a16:creationId xmlns:a16="http://schemas.microsoft.com/office/drawing/2014/main" id="{4CE5D061-F2B3-B678-7195-788285F87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83" y="3869334"/>
            <a:ext cx="2957423" cy="2077984"/>
          </a:xfrm>
          <a:prstGeom prst="rect">
            <a:avLst/>
          </a:prstGeom>
        </p:spPr>
      </p:pic>
      <p:pic>
        <p:nvPicPr>
          <p:cNvPr id="11" name="Picture 10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B0A0DCFF-869C-FCEF-7085-68FD53AC1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83" y="3869334"/>
            <a:ext cx="2957423" cy="2077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054F28-5BBF-7852-5AC7-06422F94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32FD1-BC81-808E-3AA3-F0771602E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Consider either the horizontal or vertical deviation of throws.</a:t>
            </a:r>
          </a:p>
          <a:p>
            <a:pPr marL="0" indent="0">
              <a:buNone/>
            </a:pPr>
            <a:r>
              <a:rPr lang="en-GB" sz="2400" dirty="0"/>
              <a:t>Use the CDF to calculate the probability within 1mm intervals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C6D2E-7910-32F0-CC76-339B1CEBCD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We can create a </a:t>
            </a:r>
            <a:r>
              <a:rPr lang="en-GB" sz="2400" i="1" dirty="0"/>
              <a:t>skill kernel</a:t>
            </a:r>
            <a:r>
              <a:rPr lang="en-GB" sz="2400" dirty="0"/>
              <a:t> by taking the outer product of the two distributions</a:t>
            </a:r>
            <a:endParaRPr lang="en-GB" sz="2400" i="1" dirty="0"/>
          </a:p>
        </p:txBody>
      </p:sp>
      <p:pic>
        <p:nvPicPr>
          <p:cNvPr id="5" name="Picture 4" descr="A green and yellow circle on a purple background&#10;&#10;Description automatically generated">
            <a:extLst>
              <a:ext uri="{FF2B5EF4-FFF2-40B4-BE49-F238E27FC236}">
                <a16:creationId xmlns:a16="http://schemas.microsoft.com/office/drawing/2014/main" id="{52EA4ED1-9D81-AF13-888E-DD50277DB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17" y="3582987"/>
            <a:ext cx="2733105" cy="2593976"/>
          </a:xfrm>
          <a:prstGeom prst="rect">
            <a:avLst/>
          </a:prstGeom>
        </p:spPr>
      </p:pic>
      <p:pic>
        <p:nvPicPr>
          <p:cNvPr id="7" name="Picture 6" descr="A blue triangle shaped object&#10;&#10;Description automatically generated">
            <a:extLst>
              <a:ext uri="{FF2B5EF4-FFF2-40B4-BE49-F238E27FC236}">
                <a16:creationId xmlns:a16="http://schemas.microsoft.com/office/drawing/2014/main" id="{4FE1DDCB-78FD-D0BD-E58F-4DEDE5E44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17" y="3122069"/>
            <a:ext cx="2733105" cy="460918"/>
          </a:xfrm>
          <a:prstGeom prst="rect">
            <a:avLst/>
          </a:prstGeom>
        </p:spPr>
      </p:pic>
      <p:pic>
        <p:nvPicPr>
          <p:cNvPr id="8" name="Picture 7" descr="A blue triangle shaped object&#10;&#10;Description automatically generated">
            <a:extLst>
              <a:ext uri="{FF2B5EF4-FFF2-40B4-BE49-F238E27FC236}">
                <a16:creationId xmlns:a16="http://schemas.microsoft.com/office/drawing/2014/main" id="{ECE50B11-B070-FEED-FD19-08D1B5A4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16428" y="4510388"/>
            <a:ext cx="2733105" cy="4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23B7-CA72-60B3-6856-DA2B60F9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F8EF2-6916-4C37-BE31-EC2EDE51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Divide the board into a grid on a mm scale.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0E33DC-1FEE-9688-2435-818222BCEB21}"/>
              </a:ext>
            </a:extLst>
          </p:cNvPr>
          <p:cNvGrpSpPr/>
          <p:nvPr/>
        </p:nvGrpSpPr>
        <p:grpSpPr>
          <a:xfrm>
            <a:off x="605194" y="1724356"/>
            <a:ext cx="4779606" cy="4553876"/>
            <a:chOff x="4636908" y="2675193"/>
            <a:chExt cx="3816975" cy="3636707"/>
          </a:xfrm>
        </p:grpSpPr>
        <p:pic>
          <p:nvPicPr>
            <p:cNvPr id="5" name="Picture 4" descr="A green red and black circle with black and white stripes&#10;&#10;Description automatically generated">
              <a:extLst>
                <a:ext uri="{FF2B5EF4-FFF2-40B4-BE49-F238E27FC236}">
                  <a16:creationId xmlns:a16="http://schemas.microsoft.com/office/drawing/2014/main" id="{283C58B0-0B87-29D8-76EF-E040A08F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908" y="2675193"/>
              <a:ext cx="3816975" cy="363670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6FACD4-4D20-56AB-EB78-4CE52818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6615" y="2720112"/>
              <a:ext cx="3389036" cy="3389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54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FC376-D168-26C2-B744-F31218B2B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D18C-05DB-DFF0-93B6-A96AB066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The Game of Darts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25536-606A-0A38-7844-9E244F605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We are considering games following the x01 format: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game begins with a predetermined number of points, i.e., 301, 501, 701, 901, and 1101.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Objective</a:t>
            </a: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Players aim to reduce their score to exactly 0.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first player to achieve this goal wins the game.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Gameplay: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Each player takes turns throwing three darts per round.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Scoring Rules: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Players must finish with a double to win.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Going below zero results in a "BUST," requiring players to restart from their previous round's score.</a:t>
            </a:r>
          </a:p>
        </p:txBody>
      </p:sp>
    </p:spTree>
    <p:extLst>
      <p:ext uri="{BB962C8B-B14F-4D97-AF65-F5344CB8AC3E}">
        <p14:creationId xmlns:p14="http://schemas.microsoft.com/office/powerpoint/2010/main" val="2128826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1CC81-2E57-C9A8-231E-6A5E20FCD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FF24-A611-F87E-8D43-B0B9BC87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63B52-3712-2951-A959-67723EBCA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Divide the board into a grid on a mm scale.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Create a 400x400 matrix.</a:t>
                </a:r>
                <a:b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</a:br>
                <a:b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</a:br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For each entry,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𝑒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set the value at this location equal to the value on the dartboard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63B52-3712-2951-A959-67723EBCA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  <a:blipFill>
                <a:blip r:embed="rId2"/>
                <a:stretch>
                  <a:fillRect l="-1738" t="-1961" r="-2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6C5CCD41-FFBF-41EA-AF5D-77AA86810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4" y="1825625"/>
            <a:ext cx="52578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58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B4E7E-746D-5971-E1C1-6AB74D6D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F438CE-D43B-A0D4-1D4A-973957543E77}"/>
              </a:ext>
            </a:extLst>
          </p:cNvPr>
          <p:cNvCxnSpPr>
            <a:cxnSpLocks/>
          </p:cNvCxnSpPr>
          <p:nvPr/>
        </p:nvCxnSpPr>
        <p:spPr>
          <a:xfrm>
            <a:off x="2016098" y="4087991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right green and yellow circle&#10;&#10;Description automatically generated">
            <a:extLst>
              <a:ext uri="{FF2B5EF4-FFF2-40B4-BE49-F238E27FC236}">
                <a16:creationId xmlns:a16="http://schemas.microsoft.com/office/drawing/2014/main" id="{35CCB08F-4C5F-7FB5-5D67-29789E4F0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84" y="2850315"/>
            <a:ext cx="1865120" cy="186512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A7E52F-4DA2-BFA1-1858-CF2C85DF675A}"/>
              </a:ext>
            </a:extLst>
          </p:cNvPr>
          <p:cNvCxnSpPr>
            <a:cxnSpLocks/>
          </p:cNvCxnSpPr>
          <p:nvPr/>
        </p:nvCxnSpPr>
        <p:spPr>
          <a:xfrm flipV="1">
            <a:off x="3875594" y="4262046"/>
            <a:ext cx="1030506" cy="275347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85D7EE3-C3B2-FFEE-CCA3-B5F8A547289E}"/>
              </a:ext>
            </a:extLst>
          </p:cNvPr>
          <p:cNvCxnSpPr>
            <a:cxnSpLocks/>
          </p:cNvCxnSpPr>
          <p:nvPr/>
        </p:nvCxnSpPr>
        <p:spPr>
          <a:xfrm flipV="1">
            <a:off x="2201437" y="4262046"/>
            <a:ext cx="2704663" cy="526257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321F1D-DA57-825D-B106-F53249DEC7D4}"/>
              </a:ext>
            </a:extLst>
          </p:cNvPr>
          <p:cNvCxnSpPr>
            <a:cxnSpLocks/>
          </p:cNvCxnSpPr>
          <p:nvPr/>
        </p:nvCxnSpPr>
        <p:spPr>
          <a:xfrm>
            <a:off x="3875594" y="2766973"/>
            <a:ext cx="1030506" cy="1495073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DEBE31-2EA7-20BC-7ED8-53017AFD8557}"/>
              </a:ext>
            </a:extLst>
          </p:cNvPr>
          <p:cNvCxnSpPr>
            <a:cxnSpLocks/>
          </p:cNvCxnSpPr>
          <p:nvPr/>
        </p:nvCxnSpPr>
        <p:spPr>
          <a:xfrm>
            <a:off x="2201438" y="3027363"/>
            <a:ext cx="2704662" cy="1234683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786039-EFA8-DBFA-3657-20C61FB3A527}"/>
              </a:ext>
            </a:extLst>
          </p:cNvPr>
          <p:cNvCxnSpPr>
            <a:cxnSpLocks/>
          </p:cNvCxnSpPr>
          <p:nvPr/>
        </p:nvCxnSpPr>
        <p:spPr>
          <a:xfrm>
            <a:off x="2016562" y="2321973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102CFA-E5CC-A9AC-8291-7307B8752FBC}"/>
              </a:ext>
            </a:extLst>
          </p:cNvPr>
          <p:cNvCxnSpPr>
            <a:cxnSpLocks/>
          </p:cNvCxnSpPr>
          <p:nvPr/>
        </p:nvCxnSpPr>
        <p:spPr>
          <a:xfrm>
            <a:off x="336550" y="4340986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olorful light in a circle&#10;&#10;Description automatically generated with medium confidence">
            <a:extLst>
              <a:ext uri="{FF2B5EF4-FFF2-40B4-BE49-F238E27FC236}">
                <a16:creationId xmlns:a16="http://schemas.microsoft.com/office/drawing/2014/main" id="{6A54E852-428E-B700-315E-25C23507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40" y="3332522"/>
            <a:ext cx="1865120" cy="186512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FC3CE7-F0E9-DAE3-2D96-203B70AA8406}"/>
              </a:ext>
            </a:extLst>
          </p:cNvPr>
          <p:cNvSpPr txBox="1"/>
          <p:nvPr/>
        </p:nvSpPr>
        <p:spPr>
          <a:xfrm>
            <a:off x="244228" y="2110569"/>
            <a:ext cx="1948639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Score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74ACC-3F74-654C-A623-67C3B18F3701}"/>
              </a:ext>
            </a:extLst>
          </p:cNvPr>
          <p:cNvSpPr txBox="1"/>
          <p:nvPr/>
        </p:nvSpPr>
        <p:spPr>
          <a:xfrm>
            <a:off x="3973541" y="3041983"/>
            <a:ext cx="2122458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Expected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5BFD5-4AEA-5795-B773-D8187BF5A63B}"/>
              </a:ext>
            </a:extLst>
          </p:cNvPr>
          <p:cNvSpPr txBox="1"/>
          <p:nvPr/>
        </p:nvSpPr>
        <p:spPr>
          <a:xfrm>
            <a:off x="2108884" y="2559776"/>
            <a:ext cx="1823883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Skill Kernel</a:t>
            </a:r>
          </a:p>
        </p:txBody>
      </p:sp>
      <p:pic>
        <p:nvPicPr>
          <p:cNvPr id="12" name="Picture 11" descr="A blue and green circular object&#10;&#10;Description automatically generated">
            <a:extLst>
              <a:ext uri="{FF2B5EF4-FFF2-40B4-BE49-F238E27FC236}">
                <a16:creationId xmlns:a16="http://schemas.microsoft.com/office/drawing/2014/main" id="{773255B5-C28C-1AE2-4F41-4A4FDA427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8" y="2399962"/>
            <a:ext cx="1865120" cy="186512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63EF53-804A-241D-5C80-74C2EBA7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Expected Value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FC99F9-1CDC-B1A4-C1DA-DD7FEAF5B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825625"/>
            <a:ext cx="57407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Perform a 2D convolution of the skill kernel over the board values.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each point on the board, this calculates the expected value of a player aiming at this location.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5A772B-E215-B64C-171B-7F5F21BF9F5A}"/>
              </a:ext>
            </a:extLst>
          </p:cNvPr>
          <p:cNvCxnSpPr>
            <a:cxnSpLocks/>
          </p:cNvCxnSpPr>
          <p:nvPr/>
        </p:nvCxnSpPr>
        <p:spPr>
          <a:xfrm>
            <a:off x="336550" y="2574925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5186A2-6F19-2CD4-B347-6DDE6096376B}"/>
              </a:ext>
            </a:extLst>
          </p:cNvPr>
          <p:cNvCxnSpPr>
            <a:cxnSpLocks/>
          </p:cNvCxnSpPr>
          <p:nvPr/>
        </p:nvCxnSpPr>
        <p:spPr>
          <a:xfrm flipV="1">
            <a:off x="3875594" y="4265082"/>
            <a:ext cx="1030506" cy="275347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DF9FF1-9A77-AF29-6727-254D044FD82E}"/>
              </a:ext>
            </a:extLst>
          </p:cNvPr>
          <p:cNvCxnSpPr>
            <a:cxnSpLocks/>
          </p:cNvCxnSpPr>
          <p:nvPr/>
        </p:nvCxnSpPr>
        <p:spPr>
          <a:xfrm flipV="1">
            <a:off x="2201437" y="4265082"/>
            <a:ext cx="2704663" cy="526257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73C37A-C5C3-1E74-01BA-9F3E7BEA38E8}"/>
              </a:ext>
            </a:extLst>
          </p:cNvPr>
          <p:cNvCxnSpPr>
            <a:cxnSpLocks/>
          </p:cNvCxnSpPr>
          <p:nvPr/>
        </p:nvCxnSpPr>
        <p:spPr>
          <a:xfrm>
            <a:off x="3875594" y="2770009"/>
            <a:ext cx="1030506" cy="1495073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03F7A0-01A0-4A5E-EFAB-9D4A324CDCFC}"/>
              </a:ext>
            </a:extLst>
          </p:cNvPr>
          <p:cNvCxnSpPr>
            <a:cxnSpLocks/>
          </p:cNvCxnSpPr>
          <p:nvPr/>
        </p:nvCxnSpPr>
        <p:spPr>
          <a:xfrm>
            <a:off x="2201438" y="3030399"/>
            <a:ext cx="2704662" cy="1234683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163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951B8-B808-C010-46B5-A340011DD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324466F-1456-99F8-5F85-69AA15ECD66F}"/>
              </a:ext>
            </a:extLst>
          </p:cNvPr>
          <p:cNvCxnSpPr>
            <a:cxnSpLocks/>
          </p:cNvCxnSpPr>
          <p:nvPr/>
        </p:nvCxnSpPr>
        <p:spPr>
          <a:xfrm>
            <a:off x="1233424" y="4208239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6375D4-AFF4-5872-9D25-C9EFD012E794}"/>
              </a:ext>
            </a:extLst>
          </p:cNvPr>
          <p:cNvCxnSpPr>
            <a:cxnSpLocks/>
          </p:cNvCxnSpPr>
          <p:nvPr/>
        </p:nvCxnSpPr>
        <p:spPr>
          <a:xfrm>
            <a:off x="2017712" y="3256060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334E8BC-9BA3-833D-821C-24E263C470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32" y="3714434"/>
            <a:ext cx="1864424" cy="13081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D6ACB0-F87E-2237-5CAE-E166F2ECAEAA}"/>
              </a:ext>
            </a:extLst>
          </p:cNvPr>
          <p:cNvCxnSpPr>
            <a:cxnSpLocks/>
          </p:cNvCxnSpPr>
          <p:nvPr/>
        </p:nvCxnSpPr>
        <p:spPr>
          <a:xfrm>
            <a:off x="3875592" y="3592292"/>
            <a:ext cx="1030508" cy="669754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37DD8C-42B9-6227-6A94-DBA465EA4305}"/>
              </a:ext>
            </a:extLst>
          </p:cNvPr>
          <p:cNvCxnSpPr>
            <a:cxnSpLocks/>
          </p:cNvCxnSpPr>
          <p:nvPr/>
        </p:nvCxnSpPr>
        <p:spPr>
          <a:xfrm>
            <a:off x="3875594" y="3708498"/>
            <a:ext cx="1030506" cy="55354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96EE6E-8510-314C-3C92-75A79AC15CD2}"/>
              </a:ext>
            </a:extLst>
          </p:cNvPr>
          <p:cNvCxnSpPr>
            <a:cxnSpLocks/>
          </p:cNvCxnSpPr>
          <p:nvPr/>
        </p:nvCxnSpPr>
        <p:spPr>
          <a:xfrm>
            <a:off x="2207294" y="3845244"/>
            <a:ext cx="2698806" cy="416802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4D3248-0806-C39C-3F9A-DBFDF644FF51}"/>
              </a:ext>
            </a:extLst>
          </p:cNvPr>
          <p:cNvCxnSpPr>
            <a:cxnSpLocks/>
          </p:cNvCxnSpPr>
          <p:nvPr/>
        </p:nvCxnSpPr>
        <p:spPr>
          <a:xfrm>
            <a:off x="2207293" y="3961450"/>
            <a:ext cx="2698807" cy="300596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27228A8-4367-712E-402B-9685B15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859" y="2854286"/>
            <a:ext cx="134124" cy="1865538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B1B897-AFB6-11EA-FC0C-699C23263873}"/>
              </a:ext>
            </a:extLst>
          </p:cNvPr>
          <p:cNvCxnSpPr>
            <a:cxnSpLocks/>
          </p:cNvCxnSpPr>
          <p:nvPr/>
        </p:nvCxnSpPr>
        <p:spPr>
          <a:xfrm>
            <a:off x="2016562" y="3139854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AE481E-1F37-4FAE-849C-AB2B06B28A86}"/>
              </a:ext>
            </a:extLst>
          </p:cNvPr>
          <p:cNvSpPr txBox="1"/>
          <p:nvPr/>
        </p:nvSpPr>
        <p:spPr>
          <a:xfrm>
            <a:off x="244228" y="2110569"/>
            <a:ext cx="1948639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Score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E9330-0EA5-3AE5-9B86-789F871878FA}"/>
              </a:ext>
            </a:extLst>
          </p:cNvPr>
          <p:cNvSpPr txBox="1"/>
          <p:nvPr/>
        </p:nvSpPr>
        <p:spPr>
          <a:xfrm>
            <a:off x="3973541" y="3041983"/>
            <a:ext cx="2122458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Expected Value</a:t>
            </a:r>
          </a:p>
        </p:txBody>
      </p:sp>
      <p:pic>
        <p:nvPicPr>
          <p:cNvPr id="12" name="Picture 11" descr="A blue and green circular object&#10;&#10;Description automatically generated">
            <a:extLst>
              <a:ext uri="{FF2B5EF4-FFF2-40B4-BE49-F238E27FC236}">
                <a16:creationId xmlns:a16="http://schemas.microsoft.com/office/drawing/2014/main" id="{0824E7B7-55D0-0461-7663-E1D0FEAB6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8" y="2399962"/>
            <a:ext cx="1865120" cy="186512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A3F2DE9-B5CA-4B63-F15D-1BB656B6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Expected Value (Faster)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91BD2-2C77-C361-2157-514B4FC0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825625"/>
            <a:ext cx="57407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We assumed that throw variance is independent in the horizontal and vertical directions.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Therefore, we can perform two 1D convolutions rather than one 2D convolution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9BF1DD-A4B3-2A54-41DF-E4617D130371}"/>
              </a:ext>
            </a:extLst>
          </p:cNvPr>
          <p:cNvCxnSpPr>
            <a:cxnSpLocks/>
          </p:cNvCxnSpPr>
          <p:nvPr/>
        </p:nvCxnSpPr>
        <p:spPr>
          <a:xfrm>
            <a:off x="336550" y="3392806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E11F98-6F1D-EE67-0E5C-67F04750BAE5}"/>
              </a:ext>
            </a:extLst>
          </p:cNvPr>
          <p:cNvCxnSpPr>
            <a:cxnSpLocks/>
          </p:cNvCxnSpPr>
          <p:nvPr/>
        </p:nvCxnSpPr>
        <p:spPr>
          <a:xfrm>
            <a:off x="338164" y="3509055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DF398D-BD74-24E0-0FA3-3CB2E56DC32B}"/>
              </a:ext>
            </a:extLst>
          </p:cNvPr>
          <p:cNvCxnSpPr>
            <a:cxnSpLocks/>
          </p:cNvCxnSpPr>
          <p:nvPr/>
        </p:nvCxnSpPr>
        <p:spPr>
          <a:xfrm>
            <a:off x="3094021" y="2899061"/>
            <a:ext cx="1793385" cy="1358555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E36B4F1-7396-A6A1-AF9E-82C554D00C5F}"/>
              </a:ext>
            </a:extLst>
          </p:cNvPr>
          <p:cNvCxnSpPr>
            <a:cxnSpLocks/>
          </p:cNvCxnSpPr>
          <p:nvPr/>
        </p:nvCxnSpPr>
        <p:spPr>
          <a:xfrm>
            <a:off x="2977038" y="2906780"/>
            <a:ext cx="1941267" cy="1387450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2D8B282-907A-9911-5BA3-FCBF7120ECCC}"/>
              </a:ext>
            </a:extLst>
          </p:cNvPr>
          <p:cNvCxnSpPr>
            <a:cxnSpLocks/>
          </p:cNvCxnSpPr>
          <p:nvPr/>
        </p:nvCxnSpPr>
        <p:spPr>
          <a:xfrm flipV="1">
            <a:off x="2969859" y="4271305"/>
            <a:ext cx="1934747" cy="399370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1446298-6987-8087-38BD-171EFC84B514}"/>
              </a:ext>
            </a:extLst>
          </p:cNvPr>
          <p:cNvCxnSpPr>
            <a:cxnSpLocks/>
          </p:cNvCxnSpPr>
          <p:nvPr/>
        </p:nvCxnSpPr>
        <p:spPr>
          <a:xfrm flipV="1">
            <a:off x="3095439" y="4271305"/>
            <a:ext cx="1809167" cy="371084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C697ED8-50BC-847A-0B33-068610420FF7}"/>
              </a:ext>
            </a:extLst>
          </p:cNvPr>
          <p:cNvCxnSpPr>
            <a:cxnSpLocks/>
          </p:cNvCxnSpPr>
          <p:nvPr/>
        </p:nvCxnSpPr>
        <p:spPr>
          <a:xfrm flipV="1">
            <a:off x="3103983" y="4273948"/>
            <a:ext cx="1802117" cy="374498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olorful light in a circle&#10;&#10;Description automatically generated with medium confidence">
            <a:extLst>
              <a:ext uri="{FF2B5EF4-FFF2-40B4-BE49-F238E27FC236}">
                <a16:creationId xmlns:a16="http://schemas.microsoft.com/office/drawing/2014/main" id="{E6C53568-1641-BA76-AC55-D01BCFCBD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40" y="3332522"/>
            <a:ext cx="1865120" cy="186512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3470496-B000-3A06-FF0A-455EC787754D}"/>
              </a:ext>
            </a:extLst>
          </p:cNvPr>
          <p:cNvCxnSpPr>
            <a:cxnSpLocks/>
          </p:cNvCxnSpPr>
          <p:nvPr/>
        </p:nvCxnSpPr>
        <p:spPr>
          <a:xfrm>
            <a:off x="3161930" y="2951163"/>
            <a:ext cx="1744170" cy="1322785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3297E0F-AB8B-D468-F55C-DF8A7B1AB6CD}"/>
              </a:ext>
            </a:extLst>
          </p:cNvPr>
          <p:cNvCxnSpPr>
            <a:cxnSpLocks/>
          </p:cNvCxnSpPr>
          <p:nvPr/>
        </p:nvCxnSpPr>
        <p:spPr>
          <a:xfrm>
            <a:off x="3161930" y="3041983"/>
            <a:ext cx="1744170" cy="1231965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B83137-7E35-6C00-5401-F37B803769CA}"/>
              </a:ext>
            </a:extLst>
          </p:cNvPr>
          <p:cNvCxnSpPr>
            <a:cxnSpLocks/>
          </p:cNvCxnSpPr>
          <p:nvPr/>
        </p:nvCxnSpPr>
        <p:spPr>
          <a:xfrm>
            <a:off x="3882832" y="3714434"/>
            <a:ext cx="1023268" cy="550648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889979-A485-0300-47BD-F8E85D2C4AAC}"/>
              </a:ext>
            </a:extLst>
          </p:cNvPr>
          <p:cNvCxnSpPr>
            <a:cxnSpLocks/>
          </p:cNvCxnSpPr>
          <p:nvPr/>
        </p:nvCxnSpPr>
        <p:spPr>
          <a:xfrm>
            <a:off x="3875593" y="3592292"/>
            <a:ext cx="1030507" cy="672790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878E81-E067-5A3A-5A55-7D66E88E68FF}"/>
              </a:ext>
            </a:extLst>
          </p:cNvPr>
          <p:cNvCxnSpPr>
            <a:cxnSpLocks/>
          </p:cNvCxnSpPr>
          <p:nvPr/>
        </p:nvCxnSpPr>
        <p:spPr>
          <a:xfrm>
            <a:off x="2207293" y="3845244"/>
            <a:ext cx="2698807" cy="419838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67834E-2023-9B4D-AC3F-9B9456FC9A39}"/>
              </a:ext>
            </a:extLst>
          </p:cNvPr>
          <p:cNvCxnSpPr>
            <a:cxnSpLocks/>
          </p:cNvCxnSpPr>
          <p:nvPr/>
        </p:nvCxnSpPr>
        <p:spPr>
          <a:xfrm>
            <a:off x="2207293" y="3965943"/>
            <a:ext cx="2698807" cy="299139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B7CA695-773E-E575-9FE5-ACC9BE2979C6}"/>
              </a:ext>
            </a:extLst>
          </p:cNvPr>
          <p:cNvCxnSpPr>
            <a:cxnSpLocks/>
          </p:cNvCxnSpPr>
          <p:nvPr/>
        </p:nvCxnSpPr>
        <p:spPr>
          <a:xfrm flipV="1">
            <a:off x="2978905" y="4273948"/>
            <a:ext cx="1927195" cy="403393"/>
          </a:xfrm>
          <a:prstGeom prst="line">
            <a:avLst/>
          </a:prstGeom>
          <a:ln>
            <a:solidFill>
              <a:srgbClr val="E3292E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7954137-12CE-004B-9376-BF969C4E8064}"/>
              </a:ext>
            </a:extLst>
          </p:cNvPr>
          <p:cNvCxnSpPr>
            <a:cxnSpLocks/>
          </p:cNvCxnSpPr>
          <p:nvPr/>
        </p:nvCxnSpPr>
        <p:spPr>
          <a:xfrm>
            <a:off x="1113785" y="4218237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8A0C5-90A2-CB21-15F7-79A5209F2E09}"/>
              </a:ext>
            </a:extLst>
          </p:cNvPr>
          <p:cNvCxnSpPr>
            <a:cxnSpLocks/>
          </p:cNvCxnSpPr>
          <p:nvPr/>
        </p:nvCxnSpPr>
        <p:spPr>
          <a:xfrm>
            <a:off x="1116112" y="2458063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5909860-931B-351A-6A44-EE54951D2247}"/>
              </a:ext>
            </a:extLst>
          </p:cNvPr>
          <p:cNvCxnSpPr>
            <a:cxnSpLocks/>
          </p:cNvCxnSpPr>
          <p:nvPr/>
        </p:nvCxnSpPr>
        <p:spPr>
          <a:xfrm>
            <a:off x="1231528" y="2443527"/>
            <a:ext cx="1865120" cy="452438"/>
          </a:xfrm>
          <a:prstGeom prst="line">
            <a:avLst/>
          </a:prstGeom>
          <a:ln>
            <a:solidFill>
              <a:srgbClr val="E329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3DDF8D-4806-828E-9432-4CA116BEE54E}"/>
              </a:ext>
            </a:extLst>
          </p:cNvPr>
          <p:cNvSpPr txBox="1"/>
          <p:nvPr/>
        </p:nvSpPr>
        <p:spPr>
          <a:xfrm>
            <a:off x="2108884" y="2559776"/>
            <a:ext cx="1823883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Skill Kernel</a:t>
            </a:r>
          </a:p>
        </p:txBody>
      </p:sp>
    </p:spTree>
    <p:extLst>
      <p:ext uri="{BB962C8B-B14F-4D97-AF65-F5344CB8AC3E}">
        <p14:creationId xmlns:p14="http://schemas.microsoft.com/office/powerpoint/2010/main" val="81837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970E-0A44-4570-FD9C-E7A32EFE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Expected Value</a:t>
            </a:r>
          </a:p>
        </p:txBody>
      </p:sp>
      <p:pic>
        <p:nvPicPr>
          <p:cNvPr id="6" name="show">
            <a:hlinkClick r:id="" action="ppaction://media"/>
            <a:extLst>
              <a:ext uri="{FF2B5EF4-FFF2-40B4-BE49-F238E27FC236}">
                <a16:creationId xmlns:a16="http://schemas.microsoft.com/office/drawing/2014/main" id="{EDDCE32B-C594-D207-612D-0F9A29FF4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4079379" cy="43491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F401C-0A3A-56CB-8353-0764CFE59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Circular normal distribution with standard deviation ranging from 1mm to 101mm.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The location that maximises the expected score is plotted as a red circle.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9689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4DB9-CD11-4039-DF27-46D845A8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5605-01EA-8E3A-C1BF-93685A14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Probability of X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1D23D-F181-14D8-EDB8-99ED6A4A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want to calculate the probability of checking out X in N darts.</a:t>
            </a:r>
          </a:p>
          <a:p>
            <a:pPr marL="0" indent="0">
              <a:buNone/>
            </a:pPr>
            <a:r>
              <a:rPr lang="en-GB" dirty="0"/>
              <a:t>And what target location maximises this probability.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7" name="Picture 16" descr="A dart board with numbers and a red center">
            <a:extLst>
              <a:ext uri="{FF2B5EF4-FFF2-40B4-BE49-F238E27FC236}">
                <a16:creationId xmlns:a16="http://schemas.microsoft.com/office/drawing/2014/main" id="{1AF3732F-0658-D7DD-97E4-7CF1E64EB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1601"/>
            <a:ext cx="4755199" cy="4755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F4FB96-87DC-C0C5-BDEF-78883F26414D}"/>
              </a:ext>
            </a:extLst>
          </p:cNvPr>
          <p:cNvSpPr txBox="1"/>
          <p:nvPr/>
        </p:nvSpPr>
        <p:spPr>
          <a:xfrm>
            <a:off x="4432300" y="3530600"/>
            <a:ext cx="6921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Imagine you have 47 remaining, what is your plan?</a:t>
            </a:r>
          </a:p>
          <a:p>
            <a:endParaRPr lang="en-GB" sz="2800" dirty="0"/>
          </a:p>
          <a:p>
            <a:r>
              <a:rPr lang="en-GB" sz="2800" dirty="0"/>
              <a:t>S15, D16?</a:t>
            </a:r>
          </a:p>
          <a:p>
            <a:r>
              <a:rPr lang="en-GB" sz="2800" dirty="0"/>
              <a:t>S7, D20?</a:t>
            </a:r>
          </a:p>
          <a:p>
            <a:r>
              <a:rPr lang="en-GB" sz="2800" dirty="0"/>
              <a:t>T3, D19?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9D12F4-08F3-811E-90A3-0C3FFC6B89E9}"/>
              </a:ext>
            </a:extLst>
          </p:cNvPr>
          <p:cNvGrpSpPr/>
          <p:nvPr/>
        </p:nvGrpSpPr>
        <p:grpSpPr>
          <a:xfrm>
            <a:off x="1365249" y="5465233"/>
            <a:ext cx="1862667" cy="309034"/>
            <a:chOff x="1365249" y="5465233"/>
            <a:chExt cx="1862667" cy="30903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541B62E-E55A-B783-AE19-F2A6F05E2C17}"/>
                </a:ext>
              </a:extLst>
            </p:cNvPr>
            <p:cNvSpPr/>
            <p:nvPr/>
          </p:nvSpPr>
          <p:spPr>
            <a:xfrm>
              <a:off x="3041649" y="5465233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995404-C818-8368-B352-25754CCF8A25}"/>
                </a:ext>
              </a:extLst>
            </p:cNvPr>
            <p:cNvSpPr/>
            <p:nvPr/>
          </p:nvSpPr>
          <p:spPr>
            <a:xfrm>
              <a:off x="1365249" y="5588000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2929B2-F486-8A22-F584-47E991D1B0BF}"/>
              </a:ext>
            </a:extLst>
          </p:cNvPr>
          <p:cNvGrpSpPr/>
          <p:nvPr/>
        </p:nvGrpSpPr>
        <p:grpSpPr>
          <a:xfrm>
            <a:off x="1744131" y="3781160"/>
            <a:ext cx="726601" cy="2073223"/>
            <a:chOff x="1591731" y="3628760"/>
            <a:chExt cx="726601" cy="207322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6B4B932-2D9A-DD64-F5C0-FB512E60928D}"/>
                </a:ext>
              </a:extLst>
            </p:cNvPr>
            <p:cNvSpPr/>
            <p:nvPr/>
          </p:nvSpPr>
          <p:spPr>
            <a:xfrm>
              <a:off x="2132065" y="3628760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48604C6-3067-14A7-9A4F-1F2CBE13B809}"/>
                </a:ext>
              </a:extLst>
            </p:cNvPr>
            <p:cNvSpPr/>
            <p:nvPr/>
          </p:nvSpPr>
          <p:spPr>
            <a:xfrm>
              <a:off x="1591731" y="5515716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0AB35B-7B48-845E-7A61-97019D6529E5}"/>
              </a:ext>
            </a:extLst>
          </p:cNvPr>
          <p:cNvGrpSpPr/>
          <p:nvPr/>
        </p:nvGrpSpPr>
        <p:grpSpPr>
          <a:xfrm>
            <a:off x="1929817" y="5635361"/>
            <a:ext cx="540914" cy="541602"/>
            <a:chOff x="1492249" y="5355432"/>
            <a:chExt cx="540914" cy="5416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B3B321-534E-5C5E-3B77-BF360521ECEF}"/>
                </a:ext>
              </a:extLst>
            </p:cNvPr>
            <p:cNvSpPr/>
            <p:nvPr/>
          </p:nvSpPr>
          <p:spPr>
            <a:xfrm>
              <a:off x="1846896" y="5355432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1D79B7B-65D8-0AA1-E7B9-03BA3BA283BD}"/>
                </a:ext>
              </a:extLst>
            </p:cNvPr>
            <p:cNvSpPr/>
            <p:nvPr/>
          </p:nvSpPr>
          <p:spPr>
            <a:xfrm>
              <a:off x="1492249" y="5710767"/>
              <a:ext cx="186267" cy="186267"/>
            </a:xfrm>
            <a:prstGeom prst="ellipse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1843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059DF-2FB4-740E-ADF3-3DFEFCED2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4CAF-F053-4C26-989B-90C24403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of X (DP)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9EA144-1F94-E97C-6BE8-84F09EC6B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First: calculate the probability of scoring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throw</a:t>
                </a:r>
              </a:p>
              <a:p>
                <a:pPr marL="0" indent="0">
                  <a:buNone/>
                </a:pPr>
                <a:r>
                  <a:rPr lang="en-GB" dirty="0"/>
                  <a:t>Achieved by performing a convolution of player skill over matrix X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9EA144-1F94-E97C-6BE8-84F09EC6B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217" t="-6818" r="-9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2B84FA-DFFC-F20E-42A3-AA972FF64C6E}"/>
                  </a:ext>
                </a:extLst>
              </p:cNvPr>
              <p:cNvSpPr txBox="1"/>
              <p:nvPr/>
            </p:nvSpPr>
            <p:spPr>
              <a:xfrm>
                <a:off x="4389120" y="3563937"/>
                <a:ext cx="6964680" cy="1384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2B84FA-DFFC-F20E-42A3-AA972FF64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3563937"/>
                <a:ext cx="6964680" cy="1384931"/>
              </a:xfrm>
              <a:prstGeom prst="rect">
                <a:avLst/>
              </a:prstGeom>
              <a:blipFill>
                <a:blip r:embed="rId3"/>
                <a:stretch>
                  <a:fillRect l="-1575" t="-4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356C22-9173-8042-281F-5627F3EFD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4" y="3442271"/>
            <a:ext cx="3149189" cy="31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68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BC802-9919-3D37-8C1E-456214C0A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comet&#10;&#10;Description automatically generated">
            <a:extLst>
              <a:ext uri="{FF2B5EF4-FFF2-40B4-BE49-F238E27FC236}">
                <a16:creationId xmlns:a16="http://schemas.microsoft.com/office/drawing/2014/main" id="{C63C0BF4-0939-9AF3-A03F-904679B66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93" y="3444581"/>
            <a:ext cx="3343172" cy="3273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77677-7C17-3B66-6347-E9F55B50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of X (DP)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BCF24-6822-2AD0-37CD-27DF9F69D7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First: calculate the probability of scoring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throw</a:t>
                </a:r>
              </a:p>
              <a:p>
                <a:pPr marL="0" indent="0">
                  <a:buNone/>
                </a:pPr>
                <a:r>
                  <a:rPr lang="en-GB" dirty="0"/>
                  <a:t>Achieved by performing a convolution of player skill over matrix 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BCF24-6822-2AD0-37CD-27DF9F69D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8"/>
                <a:stretch>
                  <a:fillRect l="-1217" t="-6818" r="-9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3C149-E451-0B29-5DA1-DC8329694D16}"/>
                  </a:ext>
                </a:extLst>
              </p:cNvPr>
              <p:cNvSpPr txBox="1"/>
              <p:nvPr/>
            </p:nvSpPr>
            <p:spPr>
              <a:xfrm>
                <a:off x="4389120" y="4056380"/>
                <a:ext cx="69646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Probability of scoring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600" dirty="0"/>
                  <a:t> in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600" dirty="0"/>
                  <a:t> dart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3C149-E451-0B29-5DA1-DC832969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4056380"/>
                <a:ext cx="6964680" cy="492443"/>
              </a:xfrm>
              <a:prstGeom prst="rect">
                <a:avLst/>
              </a:prstGeom>
              <a:blipFill>
                <a:blip r:embed="rId9"/>
                <a:stretch>
                  <a:fillRect l="-1575" t="-12346" b="-29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923653-6661-B52F-0DE1-A24A05C2EE80}"/>
                  </a:ext>
                </a:extLst>
              </p:cNvPr>
              <p:cNvSpPr txBox="1"/>
              <p:nvPr/>
            </p:nvSpPr>
            <p:spPr>
              <a:xfrm>
                <a:off x="4389120" y="3563937"/>
                <a:ext cx="69646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GB" sz="2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923653-6661-B52F-0DE1-A24A05C2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3563937"/>
                <a:ext cx="6964680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514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F0B60-FDE4-FF9F-713E-BF83FDA1B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B911-04DB-D33B-49FB-4F3FD75C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Probability of X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A2836-6053-F68C-4392-139B623F9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1175"/>
          </a:xfrm>
          <a:solidFill>
            <a:srgbClr val="F9DFBC"/>
          </a:solidFill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E9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checkout_probabilities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(darts: n):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>
                <a:solidFill>
                  <a:srgbClr val="309F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E329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that can be checked out </a:t>
            </a:r>
            <a:r>
              <a:rPr lang="en-GB" dirty="0">
                <a:solidFill>
                  <a:srgbClr val="E329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darts: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probability of hitting a double for total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probabilities to that probability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>
                <a:solidFill>
                  <a:srgbClr val="309F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E329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possible score </a:t>
            </a:r>
            <a:r>
              <a:rPr lang="en-GB" dirty="0">
                <a:solidFill>
                  <a:srgbClr val="E329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dart: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probability of hitting score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probability of checking out total-</a:t>
            </a:r>
          </a:p>
          <a:p>
            <a:pPr marL="0" indent="0">
              <a:buNone/>
            </a:pP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score in n-1 darts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product to probabilities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82C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maximum probability to a lookup table</a:t>
            </a:r>
          </a:p>
        </p:txBody>
      </p:sp>
    </p:spTree>
    <p:extLst>
      <p:ext uri="{BB962C8B-B14F-4D97-AF65-F5344CB8AC3E}">
        <p14:creationId xmlns:p14="http://schemas.microsoft.com/office/powerpoint/2010/main" val="3462521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DAF80-0C61-E0E4-4782-AE4E801FC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5321-305F-2A79-BD65-855E73E4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Probability of X (DP)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596685-0A1B-1B1D-E47F-B7B0DA48A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9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47</m:t>
                    </m:r>
                  </m:oMath>
                </a14:m>
                <a:r>
                  <a:rPr lang="en-GB" dirty="0"/>
                  <a:t> remaining, the model suggests these target locations (for a player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std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596685-0A1B-1B1D-E47F-B7B0DA48A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9495"/>
              </a:xfrm>
              <a:blipFill>
                <a:blip r:embed="rId2"/>
                <a:stretch>
                  <a:fillRect l="-1217" t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0AB37E2-924E-56AF-56E4-E2044021F4D0}"/>
              </a:ext>
            </a:extLst>
          </p:cNvPr>
          <p:cNvGrpSpPr/>
          <p:nvPr/>
        </p:nvGrpSpPr>
        <p:grpSpPr>
          <a:xfrm>
            <a:off x="1422399" y="3546059"/>
            <a:ext cx="9347202" cy="2946816"/>
            <a:chOff x="492760" y="3086604"/>
            <a:chExt cx="11195743" cy="3529591"/>
          </a:xfrm>
        </p:grpSpPr>
        <p:pic>
          <p:nvPicPr>
            <p:cNvPr id="8" name="Picture 7" descr="A blue and green circle with a red cross&#10;&#10;Description automatically generated">
              <a:extLst>
                <a:ext uri="{FF2B5EF4-FFF2-40B4-BE49-F238E27FC236}">
                  <a16:creationId xmlns:a16="http://schemas.microsoft.com/office/drawing/2014/main" id="{0423F79C-5717-AC73-B5BA-9292E5D1B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60" y="3086604"/>
              <a:ext cx="3524366" cy="3529591"/>
            </a:xfrm>
            <a:prstGeom prst="rect">
              <a:avLst/>
            </a:prstGeom>
          </p:spPr>
        </p:pic>
        <p:pic>
          <p:nvPicPr>
            <p:cNvPr id="15" name="Picture 14" descr="A blue and green circle with a red cross&#10;&#10;Description automatically generated">
              <a:extLst>
                <a:ext uri="{FF2B5EF4-FFF2-40B4-BE49-F238E27FC236}">
                  <a16:creationId xmlns:a16="http://schemas.microsoft.com/office/drawing/2014/main" id="{AACCA653-D3C0-3F0C-F41B-8722695AC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448" y="3086604"/>
              <a:ext cx="3524366" cy="3529591"/>
            </a:xfrm>
            <a:prstGeom prst="rect">
              <a:avLst/>
            </a:prstGeom>
          </p:spPr>
        </p:pic>
        <p:pic>
          <p:nvPicPr>
            <p:cNvPr id="17" name="Picture 16" descr="A green and blue circle with a red x&#10;&#10;Description automatically generated">
              <a:extLst>
                <a:ext uri="{FF2B5EF4-FFF2-40B4-BE49-F238E27FC236}">
                  <a16:creationId xmlns:a16="http://schemas.microsoft.com/office/drawing/2014/main" id="{142867D4-5338-D0E9-BC78-F5256F73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137" y="3086604"/>
              <a:ext cx="3524366" cy="352959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8648B84-3EF6-FB27-5E20-FFCB54FE7C5B}"/>
              </a:ext>
            </a:extLst>
          </p:cNvPr>
          <p:cNvSpPr txBox="1"/>
          <p:nvPr/>
        </p:nvSpPr>
        <p:spPr>
          <a:xfrm>
            <a:off x="2105240" y="3127275"/>
            <a:ext cx="15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2 darts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4D3731-2A49-8C08-5E9E-C88F9CFCDAC9}"/>
              </a:ext>
            </a:extLst>
          </p:cNvPr>
          <p:cNvSpPr txBox="1"/>
          <p:nvPr/>
        </p:nvSpPr>
        <p:spPr>
          <a:xfrm>
            <a:off x="5307613" y="3127275"/>
            <a:ext cx="15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3 darts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E7A2C6-CF2B-6751-10B5-1F4D5889738F}"/>
              </a:ext>
            </a:extLst>
          </p:cNvPr>
          <p:cNvSpPr txBox="1"/>
          <p:nvPr/>
        </p:nvSpPr>
        <p:spPr>
          <a:xfrm>
            <a:off x="8509988" y="3127275"/>
            <a:ext cx="15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6 darts</a:t>
            </a:r>
          </a:p>
        </p:txBody>
      </p:sp>
    </p:spTree>
    <p:extLst>
      <p:ext uri="{BB962C8B-B14F-4D97-AF65-F5344CB8AC3E}">
        <p14:creationId xmlns:p14="http://schemas.microsoft.com/office/powerpoint/2010/main" val="986637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t board with numbers and a red center">
            <a:extLst>
              <a:ext uri="{FF2B5EF4-FFF2-40B4-BE49-F238E27FC236}">
                <a16:creationId xmlns:a16="http://schemas.microsoft.com/office/drawing/2014/main" id="{682BEAC1-E2FB-EA53-E513-E063F98D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69" y="854379"/>
            <a:ext cx="6293831" cy="6293829"/>
          </a:xfrm>
          <a:prstGeom prst="rect">
            <a:avLst/>
          </a:prstGeom>
        </p:spPr>
      </p:pic>
      <p:pic>
        <p:nvPicPr>
          <p:cNvPr id="3" name="Picture 2" descr="A dart board with arrows&#10;&#10;Description automatically generated">
            <a:extLst>
              <a:ext uri="{FF2B5EF4-FFF2-40B4-BE49-F238E27FC236}">
                <a16:creationId xmlns:a16="http://schemas.microsoft.com/office/drawing/2014/main" id="{8502418B-BB29-142E-5631-6412BB0B2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68" y="854376"/>
            <a:ext cx="6293832" cy="6293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7789E-F9B7-3822-453D-7197009B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D5C20-A47A-D493-A91F-02FBE815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3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90% correct classification. (84/94)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Blue regions are incorrectly scored.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Solution: Change camera mounts.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2D0475-D391-A631-E198-B60846691B0F}"/>
              </a:ext>
            </a:extLst>
          </p:cNvPr>
          <p:cNvSpPr/>
          <p:nvPr/>
        </p:nvSpPr>
        <p:spPr>
          <a:xfrm rot="20420030">
            <a:off x="8359712" y="2512711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56EB45-F22E-8DE3-DA10-21E6AD8CE005}"/>
              </a:ext>
            </a:extLst>
          </p:cNvPr>
          <p:cNvSpPr/>
          <p:nvPr/>
        </p:nvSpPr>
        <p:spPr>
          <a:xfrm rot="2076605">
            <a:off x="7932991" y="5128911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4A217-C78B-12E7-2E84-5B7E107C9465}"/>
              </a:ext>
            </a:extLst>
          </p:cNvPr>
          <p:cNvSpPr/>
          <p:nvPr/>
        </p:nvSpPr>
        <p:spPr>
          <a:xfrm rot="4272526">
            <a:off x="7399591" y="4382151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3186CD-9B53-6506-EFD2-3283A226C04E}"/>
              </a:ext>
            </a:extLst>
          </p:cNvPr>
          <p:cNvSpPr/>
          <p:nvPr/>
        </p:nvSpPr>
        <p:spPr>
          <a:xfrm rot="8628106">
            <a:off x="7935070" y="2725128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64977D-559E-41C7-70B0-906B47F163ED}"/>
              </a:ext>
            </a:extLst>
          </p:cNvPr>
          <p:cNvSpPr/>
          <p:nvPr/>
        </p:nvSpPr>
        <p:spPr>
          <a:xfrm rot="6518419">
            <a:off x="7400117" y="3477911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E9E76B-2CB8-A5AE-020B-0D77DA309988}"/>
              </a:ext>
            </a:extLst>
          </p:cNvPr>
          <p:cNvSpPr/>
          <p:nvPr/>
        </p:nvSpPr>
        <p:spPr>
          <a:xfrm rot="1245451">
            <a:off x="8359514" y="5325698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5F0FAA-AB4C-E89B-2AD5-EF70DBDA69D2}"/>
              </a:ext>
            </a:extLst>
          </p:cNvPr>
          <p:cNvSpPr/>
          <p:nvPr/>
        </p:nvSpPr>
        <p:spPr>
          <a:xfrm rot="20588588">
            <a:off x="9268517" y="5325697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242D5A-B857-5D4D-9C79-2C44D4F812D8}"/>
              </a:ext>
            </a:extLst>
          </p:cNvPr>
          <p:cNvSpPr/>
          <p:nvPr/>
        </p:nvSpPr>
        <p:spPr>
          <a:xfrm>
            <a:off x="8808687" y="2436752"/>
            <a:ext cx="472794" cy="151917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0D40F6-5674-8464-8668-F145F2326B27}"/>
              </a:ext>
            </a:extLst>
          </p:cNvPr>
          <p:cNvSpPr/>
          <p:nvPr/>
        </p:nvSpPr>
        <p:spPr>
          <a:xfrm rot="5400000">
            <a:off x="7968258" y="3938978"/>
            <a:ext cx="306212" cy="140272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C9694B-EB29-C217-660C-B01FF5D968B9}"/>
              </a:ext>
            </a:extLst>
          </p:cNvPr>
          <p:cNvSpPr/>
          <p:nvPr/>
        </p:nvSpPr>
        <p:spPr>
          <a:xfrm rot="5400000">
            <a:off x="8895540" y="3966368"/>
            <a:ext cx="115920" cy="69851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FE493C-EB69-D3E5-A047-206BD861B998}"/>
              </a:ext>
            </a:extLst>
          </p:cNvPr>
          <p:cNvCxnSpPr/>
          <p:nvPr/>
        </p:nvCxnSpPr>
        <p:spPr>
          <a:xfrm>
            <a:off x="6350000" y="5401655"/>
            <a:ext cx="5359400" cy="0"/>
          </a:xfrm>
          <a:prstGeom prst="line">
            <a:avLst/>
          </a:prstGeom>
          <a:ln w="57150">
            <a:solidFill>
              <a:srgbClr val="1E90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6EA7EA-EFE1-2112-B73C-17B0DA3742D6}"/>
              </a:ext>
            </a:extLst>
          </p:cNvPr>
          <p:cNvCxnSpPr>
            <a:cxnSpLocks/>
          </p:cNvCxnSpPr>
          <p:nvPr/>
        </p:nvCxnSpPr>
        <p:spPr>
          <a:xfrm flipV="1">
            <a:off x="6350000" y="1050318"/>
            <a:ext cx="3154914" cy="4351337"/>
          </a:xfrm>
          <a:prstGeom prst="line">
            <a:avLst/>
          </a:prstGeom>
          <a:ln w="57150">
            <a:solidFill>
              <a:srgbClr val="1E90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2D3DEC-5764-7F4D-A765-611CFF8CE00D}"/>
              </a:ext>
            </a:extLst>
          </p:cNvPr>
          <p:cNvCxnSpPr>
            <a:cxnSpLocks/>
          </p:cNvCxnSpPr>
          <p:nvPr/>
        </p:nvCxnSpPr>
        <p:spPr>
          <a:xfrm>
            <a:off x="9504914" y="1050318"/>
            <a:ext cx="2204486" cy="4351337"/>
          </a:xfrm>
          <a:prstGeom prst="line">
            <a:avLst/>
          </a:prstGeom>
          <a:ln w="57150">
            <a:solidFill>
              <a:srgbClr val="1E90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4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2363-2CB8-071A-E782-D0D9D9BD9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B17-BD6A-CEE3-F0DE-D23EB665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F87E3D0-9F7A-06C7-F290-A50D0EA20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Existing automated scoring systems exist but lack insightful analytics for player improvement.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Current research into optimal strategies based on skill level is theoretical and impractical.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This project aims to combine these two aspects, employing a wide range of computer science topics, including:</a:t>
            </a:r>
          </a:p>
          <a:p>
            <a:pPr>
              <a:lnSpc>
                <a:spcPct val="120000"/>
              </a:lnSpc>
            </a:pPr>
            <a:r>
              <a:rPr lang="en-GB" dirty="0"/>
              <a:t>Computer vision for dart detection.</a:t>
            </a:r>
          </a:p>
          <a:p>
            <a:pPr>
              <a:lnSpc>
                <a:spcPct val="120000"/>
              </a:lnSpc>
            </a:pPr>
            <a:r>
              <a:rPr lang="en-GB" dirty="0"/>
              <a:t>Probability theory for analysing player performance</a:t>
            </a:r>
          </a:p>
          <a:p>
            <a:pPr>
              <a:lnSpc>
                <a:spcPct val="120000"/>
              </a:lnSpc>
            </a:pPr>
            <a:r>
              <a:rPr lang="en-GB" dirty="0"/>
              <a:t>Web development for creating an intuitive scoring application</a:t>
            </a:r>
          </a:p>
          <a:p>
            <a:pPr>
              <a:lnSpc>
                <a:spcPct val="120000"/>
              </a:lnSpc>
            </a:pPr>
            <a:r>
              <a:rPr lang="en-GB" dirty="0"/>
              <a:t>Geometry for triangulating dart positions</a:t>
            </a:r>
          </a:p>
        </p:txBody>
      </p:sp>
    </p:spTree>
    <p:extLst>
      <p:ext uri="{BB962C8B-B14F-4D97-AF65-F5344CB8AC3E}">
        <p14:creationId xmlns:p14="http://schemas.microsoft.com/office/powerpoint/2010/main" val="2703480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73F56-3352-1F7A-7E71-571C2AD71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F0542C-63ED-F7CC-84A6-838309D2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A15D6-292F-1A36-3AD8-10F6AE357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20" y="3952245"/>
            <a:ext cx="11516360" cy="3739515"/>
          </a:xfrm>
        </p:spPr>
        <p:txBody>
          <a:bodyPr>
            <a:noAutofit/>
          </a:bodyPr>
          <a:lstStyle/>
          <a:p>
            <a:pPr algn="ctr"/>
            <a:r>
              <a:rPr lang="en-GB" sz="12400" b="1" dirty="0">
                <a:ln w="76200">
                  <a:solidFill>
                    <a:srgbClr val="282C34"/>
                  </a:solidFill>
                </a:ln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6390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37E8B-F1F2-5244-DC39-CE7BC12A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1576-0A5D-4BA3-DEFC-37A90A2B5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BD6526-9ED8-F73A-1299-1A495FDB1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Dartboard reference image</a:t>
            </a:r>
          </a:p>
        </p:txBody>
      </p:sp>
      <p:pic>
        <p:nvPicPr>
          <p:cNvPr id="3" name="Picture 2" descr="A dart board with arrows&#10;&#10;Description automatically generated">
            <a:extLst>
              <a:ext uri="{FF2B5EF4-FFF2-40B4-BE49-F238E27FC236}">
                <a16:creationId xmlns:a16="http://schemas.microsoft.com/office/drawing/2014/main" id="{7388881C-B918-2A46-8F5B-A38E87AD9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8158"/>
            <a:ext cx="4452661" cy="44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56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0E825F-D36A-5B12-786B-B1A19BC0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92CCCC38-0407-D3C6-B47F-622F34D9F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b="0" dirty="0"/>
                  <a:t> be a random variable denoting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b="0" dirty="0"/>
                  <a:t>-dimensional position of a dart throw and let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dirty="0"/>
                  <a:t> denot</a:t>
                </a:r>
                <a:r>
                  <a:rPr lang="en-GB" dirty="0"/>
                  <a:t>e the score.</a:t>
                </a:r>
              </a:p>
              <a:p>
                <a:pPr marL="0" indent="0">
                  <a:buNone/>
                </a:pPr>
                <a:r>
                  <a:rPr lang="en-GB" dirty="0"/>
                  <a:t>Then the expected score is: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sz="2400" b="0" dirty="0"/>
                  <a:t>	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GB" sz="2400" b="0" dirty="0"/>
                  <a:t>		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50⋅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+25⋅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		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𝐷𝑖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nary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b="0" dirty="0"/>
              </a:p>
              <a:p>
                <a:pPr marL="0" indent="0">
                  <a:buNone/>
                </a:pPr>
                <a:endParaRPr lang="en-GB" sz="2400" b="0" dirty="0"/>
              </a:p>
              <a:p>
                <a:pPr marL="0" indent="0">
                  <a:buNone/>
                </a:pPr>
                <a:r>
                  <a:rPr lang="en-GB" dirty="0"/>
                  <a:t>Where S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n-GB" dirty="0"/>
                  <a:t> are the single, double and triple regions of sector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92CCCC38-0407-D3C6-B47F-622F34D9F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501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CF01C3F-D50B-C141-5A4D-E378399EA0F9}"/>
              </a:ext>
            </a:extLst>
          </p:cNvPr>
          <p:cNvSpPr txBox="1"/>
          <p:nvPr/>
        </p:nvSpPr>
        <p:spPr>
          <a:xfrm>
            <a:off x="5676900" y="6488668"/>
            <a:ext cx="69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https://www.stat.cmu.edu/~ryantibs/papers/darts.pdf</a:t>
            </a:r>
          </a:p>
        </p:txBody>
      </p:sp>
    </p:spTree>
    <p:extLst>
      <p:ext uri="{BB962C8B-B14F-4D97-AF65-F5344CB8AC3E}">
        <p14:creationId xmlns:p14="http://schemas.microsoft.com/office/powerpoint/2010/main" val="373404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9860C-BB52-5A3A-58B9-D16436E5A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D44A-5306-3682-C2B2-40E3E231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B5316-DA00-B4A1-0B3E-183D7F47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Dart Detection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Develop a system to detect when a dart has hit the dartboard.</a:t>
            </a:r>
          </a:p>
          <a:p>
            <a:pPr>
              <a:lnSpc>
                <a:spcPct val="120000"/>
              </a:lnSpc>
            </a:pPr>
            <a:r>
              <a:rPr lang="en-GB" dirty="0"/>
              <a:t>Position Calculation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Implement algorithms to calculate the position of a dart on the board.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Extend to detect multiple darts.</a:t>
            </a:r>
          </a:p>
          <a:p>
            <a:pPr>
              <a:lnSpc>
                <a:spcPct val="120000"/>
              </a:lnSpc>
            </a:pPr>
            <a:r>
              <a:rPr lang="en-GB" dirty="0"/>
              <a:t>Aim Variance Calculation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Develop algorithms to calculate the variance in a player's aim.</a:t>
            </a:r>
          </a:p>
          <a:p>
            <a:pPr>
              <a:lnSpc>
                <a:spcPct val="120000"/>
              </a:lnSpc>
            </a:pPr>
            <a:r>
              <a:rPr lang="en-GB" dirty="0"/>
              <a:t>Optimal Shot Recommendation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Design an algorithm to calculate the target position on the board that maximises a player’s expected score.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Calculate the optimal aiming location to maximise the probability of checking out.</a:t>
            </a:r>
          </a:p>
          <a:p>
            <a:pPr>
              <a:lnSpc>
                <a:spcPct val="120000"/>
              </a:lnSpc>
            </a:pPr>
            <a:r>
              <a:rPr lang="en-GB" dirty="0"/>
              <a:t>Scoring Application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Create a graphical interface to interact with the system.</a:t>
            </a:r>
          </a:p>
        </p:txBody>
      </p:sp>
    </p:spTree>
    <p:extLst>
      <p:ext uri="{BB962C8B-B14F-4D97-AF65-F5344CB8AC3E}">
        <p14:creationId xmlns:p14="http://schemas.microsoft.com/office/powerpoint/2010/main" val="215557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8C1B-7E8C-5C15-970C-28F0C2C22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072C-2B9D-1587-7711-6DBE5152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Systems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098E78-8F56-A26E-C844-C2C30416B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Scolia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		</a:t>
            </a:r>
            <a:r>
              <a:rPr lang="en-GB" dirty="0" err="1"/>
              <a:t>AutoDarts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F23FE2-2B45-A0D7-C8EE-B3D5A1960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441325"/>
            <a:ext cx="438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darts Vision">
            <a:extLst>
              <a:ext uri="{FF2B5EF4-FFF2-40B4-BE49-F238E27FC236}">
                <a16:creationId xmlns:a16="http://schemas.microsoft.com/office/drawing/2014/main" id="{3106DF58-0594-685A-18B1-9D98645BD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71" y="2924175"/>
            <a:ext cx="2958729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>
            <a:extLst>
              <a:ext uri="{FF2B5EF4-FFF2-40B4-BE49-F238E27FC236}">
                <a16:creationId xmlns:a16="http://schemas.microsoft.com/office/drawing/2014/main" id="{CDC746E3-1D3E-8560-B3C9-6CCA4D15E2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05557-2E79-85BF-D8C3-FA58027454D5}"/>
              </a:ext>
            </a:extLst>
          </p:cNvPr>
          <p:cNvSpPr txBox="1"/>
          <p:nvPr/>
        </p:nvSpPr>
        <p:spPr>
          <a:xfrm>
            <a:off x="6096000" y="4822825"/>
            <a:ext cx="5955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having a player record the position of each throw would be too time-consuming and prone to measurement error. Also, few players would want to do this for a large number of throws.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73F16A-225C-EF60-D629-31004437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825625"/>
            <a:ext cx="6083548" cy="26766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34812-E2BC-4C46-F1ED-3FA50DBB496E}"/>
              </a:ext>
            </a:extLst>
          </p:cNvPr>
          <p:cNvSpPr txBox="1"/>
          <p:nvPr/>
        </p:nvSpPr>
        <p:spPr>
          <a:xfrm>
            <a:off x="6248400" y="1081049"/>
            <a:ext cx="5054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 Statistician Plays Darts</a:t>
            </a:r>
          </a:p>
          <a:p>
            <a:r>
              <a:rPr lang="en-GB" sz="1400" dirty="0"/>
              <a:t>Ryan J. </a:t>
            </a:r>
            <a:r>
              <a:rPr lang="en-GB" sz="1400" dirty="0" err="1"/>
              <a:t>Tibshirani</a:t>
            </a:r>
            <a:r>
              <a:rPr lang="en-GB" sz="1400" dirty="0"/>
              <a:t>, Andrew Price, Jonathan Taylor‡</a:t>
            </a:r>
          </a:p>
        </p:txBody>
      </p:sp>
    </p:spTree>
    <p:extLst>
      <p:ext uri="{BB962C8B-B14F-4D97-AF65-F5344CB8AC3E}">
        <p14:creationId xmlns:p14="http://schemas.microsoft.com/office/powerpoint/2010/main" val="293582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4E891-BE60-2449-5911-B1BEDC75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3152-6B5E-BDAF-5963-56A65FD6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4AC2A2-34FE-60C5-90E8-ABEB51E977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44108"/>
              </p:ext>
            </p:extLst>
          </p:nvPr>
        </p:nvGraphicFramePr>
        <p:xfrm>
          <a:off x="838201" y="1690688"/>
          <a:ext cx="2987964" cy="276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264576881"/>
                    </a:ext>
                  </a:extLst>
                </a:gridCol>
                <a:gridCol w="2636809">
                  <a:extLst>
                    <a:ext uri="{9D8B030D-6E8A-4147-A177-3AD203B41FA5}">
                      <a16:colId xmlns:a16="http://schemas.microsoft.com/office/drawing/2014/main" val="3662110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Dart Detection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Dart Detection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2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 Dart Detection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2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End of Visit Detection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9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Triangulation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71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Calibration and Positioning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949763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58F50AA-D563-DF4D-68A4-E0E0665D77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911570"/>
              </p:ext>
            </p:extLst>
          </p:nvPr>
        </p:nvGraphicFramePr>
        <p:xfrm>
          <a:off x="4602018" y="1690688"/>
          <a:ext cx="2987964" cy="38506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264576881"/>
                    </a:ext>
                  </a:extLst>
                </a:gridCol>
                <a:gridCol w="2636809">
                  <a:extLst>
                    <a:ext uri="{9D8B030D-6E8A-4147-A177-3AD203B41FA5}">
                      <a16:colId xmlns:a16="http://schemas.microsoft.com/office/drawing/2014/main" val="3662110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Shot Recommendation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Standard Deviation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2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Skewed Deviation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2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Aiming Algorithm to Maximise Score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9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Aiming Algorithm to Maximise Probability of Checkout in 3 darts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71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Shot Recommendation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949763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58C21637-6A84-CA11-BF9A-CCD7B09F2C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886266"/>
              </p:ext>
            </p:extLst>
          </p:nvPr>
        </p:nvGraphicFramePr>
        <p:xfrm>
          <a:off x="8365836" y="1690688"/>
          <a:ext cx="2987964" cy="3302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264576881"/>
                    </a:ext>
                  </a:extLst>
                </a:gridCol>
                <a:gridCol w="2636809">
                  <a:extLst>
                    <a:ext uri="{9D8B030D-6E8A-4147-A177-3AD203B41FA5}">
                      <a16:colId xmlns:a16="http://schemas.microsoft.com/office/drawing/2014/main" val="3662110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General Development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Scoring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2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Game Play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2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Graphical Scoring Display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9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2D Board Representation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71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3D Board Representation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949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7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A349E-8356-D039-2752-E9A28D9A8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09A2-84F9-083C-14F6-C59410C7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9EC6C13-8D07-1D4B-600D-43CDCC0BA0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6107217"/>
                  </p:ext>
                </p:extLst>
              </p:nvPr>
            </p:nvGraphicFramePr>
            <p:xfrm rot="4500000">
              <a:off x="8237792" y="2542312"/>
              <a:ext cx="4536457" cy="3375779"/>
            </p:xfrm>
            <a:graphic>
              <a:graphicData uri="http://schemas.microsoft.com/office/drawing/2017/model3d">
                <am3d:model3d r:embed="rId2">
                  <am3d:spPr>
                    <a:xfrm rot="4500000">
                      <a:off x="0" y="0"/>
                      <a:ext cx="4536457" cy="3375779"/>
                    </a:xfrm>
                    <a:prstGeom prst="rect">
                      <a:avLst/>
                    </a:prstGeom>
                  </am3d:spPr>
                  <am3d:camera>
                    <am3d:pos x="0" y="0" z="606742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11" d="1000000"/>
                    <am3d:preTrans dx="-50000053" dy="-10361771" dz="56062326"/>
                    <am3d:scale>
                      <am3d:sx n="1000000" d="1000000"/>
                      <am3d:sy n="1000000" d="1000000"/>
                      <am3d:sz n="1000000" d="1000000"/>
                    </am3d:scale>
                    <am3d:rot ax="6371500" ay="-2363102" az="39246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50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9EC6C13-8D07-1D4B-600D-43CDCC0BA0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500000">
                <a:off x="8237792" y="2542312"/>
                <a:ext cx="4536457" cy="3375779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Flask&quot; Icon - Download for free – Iconduck">
            <a:extLst>
              <a:ext uri="{FF2B5EF4-FFF2-40B4-BE49-F238E27FC236}">
                <a16:creationId xmlns:a16="http://schemas.microsoft.com/office/drawing/2014/main" id="{E6BE974E-E3E8-5237-DA8D-ECC72F39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4" y="3593771"/>
            <a:ext cx="1896808" cy="243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F8CED412-1F76-BC58-C743-7235F23B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42" y="3354811"/>
            <a:ext cx="2888503" cy="16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and symbol, meaning, history, PNG">
            <a:extLst>
              <a:ext uri="{FF2B5EF4-FFF2-40B4-BE49-F238E27FC236}">
                <a16:creationId xmlns:a16="http://schemas.microsoft.com/office/drawing/2014/main" id="{964E57D8-B825-C281-A478-483BCEA4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4" y="1307771"/>
            <a:ext cx="3657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SUVRSE OV9732 Camera Module Board 720P 1MP 72/100 Degree Adjustable  Manual-focus MJPG/YUY2 For Face Recognition Projects OV9732 Video Camera  Module USB Free Drive: Amazon.co.uk: Computers &amp; Accessories">
            <a:extLst>
              <a:ext uri="{FF2B5EF4-FFF2-40B4-BE49-F238E27FC236}">
                <a16:creationId xmlns:a16="http://schemas.microsoft.com/office/drawing/2014/main" id="{FD6FE019-A667-8210-97B6-A80787391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9"/>
          <a:stretch/>
        </p:blipFill>
        <p:spPr bwMode="auto">
          <a:xfrm>
            <a:off x="6625735" y="1981980"/>
            <a:ext cx="2665441" cy="189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92 IT Solutions - HTML, CSS and JavaScript">
            <a:extLst>
              <a:ext uri="{FF2B5EF4-FFF2-40B4-BE49-F238E27FC236}">
                <a16:creationId xmlns:a16="http://schemas.microsoft.com/office/drawing/2014/main" id="{3E222F10-9BCD-2C49-46CA-10EB19BC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21" y="5257894"/>
            <a:ext cx="1600106" cy="16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678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B10D-357A-070B-41CC-AD7A0F50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60E96-CA20-BF95-7A3B-BC4048BB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6" y="1825625"/>
            <a:ext cx="509587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image of blank board.</a:t>
            </a:r>
          </a:p>
        </p:txBody>
      </p:sp>
      <p:pic>
        <p:nvPicPr>
          <p:cNvPr id="4" name="Picture 3" descr="A round black object with white lines&#10;&#10;Description automatically generated">
            <a:extLst>
              <a:ext uri="{FF2B5EF4-FFF2-40B4-BE49-F238E27FC236}">
                <a16:creationId xmlns:a16="http://schemas.microsoft.com/office/drawing/2014/main" id="{625AA9EB-B903-7A6C-4019-4D6D479BA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931988"/>
            <a:ext cx="5518150" cy="41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50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1468</Words>
  <Application>Microsoft Office PowerPoint</Application>
  <PresentationFormat>Widescreen</PresentationFormat>
  <Paragraphs>235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Cambria Math</vt:lpstr>
      <vt:lpstr>Courier New</vt:lpstr>
      <vt:lpstr>Times New Roman</vt:lpstr>
      <vt:lpstr>Verdana</vt:lpstr>
      <vt:lpstr>Office Theme</vt:lpstr>
      <vt:lpstr>Automated Darts Scoring and Intelligent Shot Recommendation System</vt:lpstr>
      <vt:lpstr>The Dartboard</vt:lpstr>
      <vt:lpstr>The Game of Darts</vt:lpstr>
      <vt:lpstr>Problem Statement</vt:lpstr>
      <vt:lpstr>Objectives</vt:lpstr>
      <vt:lpstr>Existing Systems</vt:lpstr>
      <vt:lpstr>Project Management</vt:lpstr>
      <vt:lpstr>Tools</vt:lpstr>
      <vt:lpstr>Dart Detection</vt:lpstr>
      <vt:lpstr>Dart Detection</vt:lpstr>
      <vt:lpstr>Dart Detection</vt:lpstr>
      <vt:lpstr>Dart Detection</vt:lpstr>
      <vt:lpstr>Dart Detection</vt:lpstr>
      <vt:lpstr>Dart Detection</vt:lpstr>
      <vt:lpstr>Dart Detection</vt:lpstr>
      <vt:lpstr>Dart Detection</vt:lpstr>
      <vt:lpstr>Dart Detection</vt:lpstr>
      <vt:lpstr>Positioning</vt:lpstr>
      <vt:lpstr>Positioning</vt:lpstr>
      <vt:lpstr>Positioning</vt:lpstr>
      <vt:lpstr>Positioning</vt:lpstr>
      <vt:lpstr>Positioning</vt:lpstr>
      <vt:lpstr>Positioning</vt:lpstr>
      <vt:lpstr>Positioning</vt:lpstr>
      <vt:lpstr>Positioning</vt:lpstr>
      <vt:lpstr>Positioning</vt:lpstr>
      <vt:lpstr>Calculating a Player’s Skill</vt:lpstr>
      <vt:lpstr>Standard deviation</vt:lpstr>
      <vt:lpstr>Score Matrix</vt:lpstr>
      <vt:lpstr>Score Matrix</vt:lpstr>
      <vt:lpstr>Calculating Expected Value</vt:lpstr>
      <vt:lpstr>Calculating Expected Value (Faster)</vt:lpstr>
      <vt:lpstr>Expected Value</vt:lpstr>
      <vt:lpstr>Probability of X (DP)</vt:lpstr>
      <vt:lpstr>Probability of X (DP)</vt:lpstr>
      <vt:lpstr>Probability of X (DP)</vt:lpstr>
      <vt:lpstr>Probability of X (DP)</vt:lpstr>
      <vt:lpstr>Probability of X (DP)</vt:lpstr>
      <vt:lpstr>Evaluation</vt:lpstr>
      <vt:lpstr>DEMO</vt:lpstr>
      <vt:lpstr>Questions</vt:lpstr>
      <vt:lpstr>Calculating Expected Value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CARPENTER, ALFRED (UG)</dc:creator>
  <cp:lastModifiedBy>CARPENTER, ALFRED (UG)</cp:lastModifiedBy>
  <cp:revision>18</cp:revision>
  <dcterms:created xsi:type="dcterms:W3CDTF">2024-02-11T11:11:52Z</dcterms:created>
  <dcterms:modified xsi:type="dcterms:W3CDTF">2024-03-04T15:05:10Z</dcterms:modified>
</cp:coreProperties>
</file>